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69" r:id="rId6"/>
    <p:sldMasterId id="214748367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y="9601200" cx="128016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7">
          <p15:clr>
            <a:srgbClr val="A4A3A4"/>
          </p15:clr>
        </p15:guide>
        <p15:guide id="2" orient="horz">
          <p15:clr>
            <a:srgbClr val="A4A3A4"/>
          </p15:clr>
        </p15:guide>
        <p15:guide id="3" pos="6532">
          <p15:clr>
            <a:srgbClr val="A4A3A4"/>
          </p15:clr>
        </p15:guide>
        <p15:guide id="4" pos="458">
          <p15:clr>
            <a:srgbClr val="A4A3A4"/>
          </p15:clr>
        </p15:guide>
        <p15:guide id="5" orient="horz" pos="5325">
          <p15:clr>
            <a:srgbClr val="A4A3A4"/>
          </p15:clr>
        </p15:guide>
        <p15:guide id="6" orient="horz" pos="440">
          <p15:clr>
            <a:srgbClr val="A4A3A4"/>
          </p15:clr>
        </p15:guide>
        <p15:guide id="7" orient="horz" pos="3183">
          <p15:clr>
            <a:srgbClr val="A4A3A4"/>
          </p15:clr>
        </p15:guide>
        <p15:guide id="8" orient="horz" pos="5549">
          <p15:clr>
            <a:srgbClr val="A4A3A4"/>
          </p15:clr>
        </p15:guide>
        <p15:guide id="9" orient="horz" pos="5845">
          <p15:clr>
            <a:srgbClr val="A4A3A4"/>
          </p15:clr>
        </p15:guide>
        <p15:guide id="10" orient="horz" pos="607">
          <p15:clr>
            <a:srgbClr val="A4A3A4"/>
          </p15:clr>
        </p15:guide>
        <p15:guide id="11" orient="horz" pos="866">
          <p15:clr>
            <a:srgbClr val="A4A3A4"/>
          </p15:clr>
        </p15:guide>
        <p15:guide id="12" orient="horz" pos="5729">
          <p15:clr>
            <a:srgbClr val="A4A3A4"/>
          </p15:clr>
        </p15:guide>
        <p15:guide id="13" pos="7729">
          <p15:clr>
            <a:srgbClr val="A4A3A4"/>
          </p15:clr>
        </p15:guide>
        <p15:guide id="14" pos="365">
          <p15:clr>
            <a:srgbClr val="A4A3A4"/>
          </p15:clr>
        </p15:guide>
      </p15:sldGuideLst>
    </p:ext>
    <p:ext uri="{2D200454-40CA-4A62-9FC3-DE9A4176ACB9}">
      <p15:notesGuideLst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  <p:ext uri="GoogleSlidesCustomDataVersion2">
      <go:slidesCustomData xmlns:go="http://customooxmlschemas.google.com/" r:id="rId37" roundtripDataSignature="AMtx7mi/qcH4ljEYG51ldCjnHW655aiv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7" orient="horz"/>
        <p:guide orient="horz"/>
        <p:guide pos="6532"/>
        <p:guide pos="458"/>
        <p:guide pos="5325" orient="horz"/>
        <p:guide pos="440" orient="horz"/>
        <p:guide pos="3183" orient="horz"/>
        <p:guide pos="5549" orient="horz"/>
        <p:guide pos="5845" orient="horz"/>
        <p:guide pos="607" orient="horz"/>
        <p:guide pos="866" orient="horz"/>
        <p:guide pos="5729" orient="horz"/>
        <p:guide pos="7729"/>
        <p:guide pos="365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8" orient="horz"/>
        <p:guide pos="212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customschemas.google.com/relationships/presentationmetadata" Target="metadata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17992" cy="466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75" spcFirstLastPara="1" rIns="91775" wrap="square" tIns="45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7773" y="0"/>
            <a:ext cx="2917991" cy="466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75" spcFirstLastPara="1" rIns="91775" wrap="square" tIns="458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875" lIns="91775" spcFirstLastPara="1" rIns="91775" wrap="square" tIns="45875">
            <a:noAutofit/>
          </a:bodyPr>
          <a:lstStyle>
            <a:lvl1pPr indent="-228600" lvl="0" marL="457200" marR="0" rtl="0" algn="l">
              <a:spcBef>
                <a:spcPts val="365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5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5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5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5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02498"/>
            <a:ext cx="2917992" cy="466970"/>
          </a:xfrm>
          <a:prstGeom prst="rect">
            <a:avLst/>
          </a:prstGeom>
          <a:noFill/>
          <a:ln>
            <a:noFill/>
          </a:ln>
        </p:spPr>
        <p:txBody>
          <a:bodyPr anchorCtr="0" anchor="b" bIns="45875" lIns="91775" spcFirstLastPara="1" rIns="91775" wrap="square" tIns="45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7773" y="9402498"/>
            <a:ext cx="2917991" cy="466970"/>
          </a:xfrm>
          <a:prstGeom prst="rect">
            <a:avLst/>
          </a:prstGeom>
          <a:noFill/>
          <a:ln>
            <a:noFill/>
          </a:ln>
        </p:spPr>
        <p:txBody>
          <a:bodyPr anchorCtr="0" anchor="b" bIns="45875" lIns="91775" spcFirstLastPara="1" rIns="91775" wrap="square" tIns="45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0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1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1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2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3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3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4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14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5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5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6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16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7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17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8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18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9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19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0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20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1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21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22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22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3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23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24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5" name="Google Shape;1605;p24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5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25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26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26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27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27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28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28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6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7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8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:notes"/>
          <p:cNvSpPr txBox="1"/>
          <p:nvPr>
            <p:ph idx="1" type="body"/>
          </p:nvPr>
        </p:nvSpPr>
        <p:spPr>
          <a:xfrm>
            <a:off x="898208" y="4663388"/>
            <a:ext cx="4939350" cy="4428325"/>
          </a:xfrm>
          <a:prstGeom prst="rect">
            <a:avLst/>
          </a:prstGeom>
        </p:spPr>
        <p:txBody>
          <a:bodyPr anchorCtr="0" anchor="t" bIns="45875" lIns="91775" spcFirstLastPara="1" rIns="91775" wrap="square" tIns="45875">
            <a:noAutofit/>
          </a:bodyPr>
          <a:lstStyle/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9:notes"/>
          <p:cNvSpPr/>
          <p:nvPr>
            <p:ph idx="2" type="sldImg"/>
          </p:nvPr>
        </p:nvSpPr>
        <p:spPr>
          <a:xfrm>
            <a:off x="935038" y="7778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Pag_Padrao">
  <p:cSld name="UB_Pag_Padra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4image63477232" id="11" name="Google Shape;11;p30"/>
          <p:cNvPicPr preferRelativeResize="0"/>
          <p:nvPr/>
        </p:nvPicPr>
        <p:blipFill rotWithShape="1">
          <a:blip r:embed="rId2">
            <a:alphaModFix/>
          </a:blip>
          <a:srcRect b="26267" l="0" r="0" t="0"/>
          <a:stretch/>
        </p:blipFill>
        <p:spPr>
          <a:xfrm>
            <a:off x="8528775" y="8957672"/>
            <a:ext cx="783331" cy="33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3525" y="8964331"/>
            <a:ext cx="1215366" cy="4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0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2" type="body"/>
          </p:nvPr>
        </p:nvSpPr>
        <p:spPr>
          <a:xfrm>
            <a:off x="579204" y="1106510"/>
            <a:ext cx="1174196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0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0"/>
          <p:cNvSpPr txBox="1"/>
          <p:nvPr>
            <p:ph idx="4" type="body"/>
          </p:nvPr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0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69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69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/>
        </p:nvSpPr>
        <p:spPr>
          <a:xfrm>
            <a:off x="11929699" y="8908791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1693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693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1715" y="8955280"/>
            <a:ext cx="282615" cy="33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0"/>
          <p:cNvPicPr preferRelativeResize="0"/>
          <p:nvPr/>
        </p:nvPicPr>
        <p:blipFill rotWithShape="1">
          <a:blip r:embed="rId7">
            <a:alphaModFix/>
          </a:blip>
          <a:srcRect b="42592" l="0" r="0" t="0"/>
          <a:stretch/>
        </p:blipFill>
        <p:spPr>
          <a:xfrm>
            <a:off x="10842117" y="9043467"/>
            <a:ext cx="1215366" cy="23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M_Pag_Padrao">
  <p:cSld name="UM_Pag_Padra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13" y="8843486"/>
            <a:ext cx="11667600" cy="451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39"/>
          <p:cNvCxnSpPr/>
          <p:nvPr/>
        </p:nvCxnSpPr>
        <p:spPr>
          <a:xfrm>
            <a:off x="487160" y="355525"/>
            <a:ext cx="0" cy="432000"/>
          </a:xfrm>
          <a:prstGeom prst="straightConnector1">
            <a:avLst/>
          </a:prstGeom>
          <a:noFill/>
          <a:ln cap="flat" cmpd="sng" w="444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39"/>
          <p:cNvSpPr txBox="1"/>
          <p:nvPr>
            <p:ph idx="1" type="body"/>
          </p:nvPr>
        </p:nvSpPr>
        <p:spPr>
          <a:xfrm>
            <a:off x="597948" y="975523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9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9"/>
          <p:cNvSpPr txBox="1"/>
          <p:nvPr>
            <p:ph idx="2" type="body"/>
          </p:nvPr>
        </p:nvSpPr>
        <p:spPr>
          <a:xfrm>
            <a:off x="597947" y="38253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39"/>
          <p:cNvSpPr txBox="1"/>
          <p:nvPr>
            <p:ph idx="3" type="body"/>
          </p:nvPr>
        </p:nvSpPr>
        <p:spPr>
          <a:xfrm>
            <a:off x="684024" y="8582071"/>
            <a:ext cx="11586789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9"/>
          <p:cNvSpPr txBox="1"/>
          <p:nvPr>
            <p:ph idx="4" type="body"/>
          </p:nvPr>
        </p:nvSpPr>
        <p:spPr>
          <a:xfrm>
            <a:off x="579204" y="1373651"/>
            <a:ext cx="1168257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­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39"/>
          <p:cNvSpPr txBox="1"/>
          <p:nvPr>
            <p:ph idx="5" type="body"/>
          </p:nvPr>
        </p:nvSpPr>
        <p:spPr>
          <a:xfrm>
            <a:off x="9379174" y="1391591"/>
            <a:ext cx="2882602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Pag_Padrao">
  <p:cSld name="1_UB_Pag_Padra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13" y="8843667"/>
            <a:ext cx="11667600" cy="451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40"/>
          <p:cNvCxnSpPr/>
          <p:nvPr/>
        </p:nvCxnSpPr>
        <p:spPr>
          <a:xfrm>
            <a:off x="487160" y="355525"/>
            <a:ext cx="0" cy="432000"/>
          </a:xfrm>
          <a:prstGeom prst="straightConnector1">
            <a:avLst/>
          </a:prstGeom>
          <a:noFill/>
          <a:ln cap="flat" cmpd="sng" w="44450">
            <a:solidFill>
              <a:srgbClr val="091C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40"/>
          <p:cNvSpPr txBox="1"/>
          <p:nvPr>
            <p:ph idx="1" type="body"/>
          </p:nvPr>
        </p:nvSpPr>
        <p:spPr>
          <a:xfrm>
            <a:off x="597948" y="975523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40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0"/>
          <p:cNvSpPr txBox="1"/>
          <p:nvPr>
            <p:ph idx="2" type="body"/>
          </p:nvPr>
        </p:nvSpPr>
        <p:spPr>
          <a:xfrm>
            <a:off x="597947" y="38253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0"/>
          <p:cNvSpPr txBox="1"/>
          <p:nvPr>
            <p:ph idx="3" type="body"/>
          </p:nvPr>
        </p:nvSpPr>
        <p:spPr>
          <a:xfrm>
            <a:off x="684024" y="8582071"/>
            <a:ext cx="11586789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0"/>
          <p:cNvSpPr txBox="1"/>
          <p:nvPr>
            <p:ph idx="4" type="body"/>
          </p:nvPr>
        </p:nvSpPr>
        <p:spPr>
          <a:xfrm>
            <a:off x="579204" y="1373651"/>
            <a:ext cx="1168257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­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0"/>
          <p:cNvSpPr txBox="1"/>
          <p:nvPr>
            <p:ph idx="5" type="body"/>
          </p:nvPr>
        </p:nvSpPr>
        <p:spPr>
          <a:xfrm>
            <a:off x="9379174" y="1391591"/>
            <a:ext cx="2882602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a">
  <p:cSld name="UB_Cap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/>
          <p:nvPr>
            <p:ph idx="2" type="pic"/>
          </p:nvPr>
        </p:nvSpPr>
        <p:spPr>
          <a:xfrm>
            <a:off x="0" y="0"/>
            <a:ext cx="12802510" cy="9601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5" name="Google Shape;10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8"/>
            <a:ext cx="13392000" cy="2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Indice">
  <p:cSld name="UB_Indic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3"/>
          <p:cNvSpPr txBox="1"/>
          <p:nvPr>
            <p:ph idx="1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" name="Google Shape;11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3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Pag_Quali">
  <p:cSld name="UB_Pag_Quali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"/>
          <p:cNvSpPr/>
          <p:nvPr>
            <p:ph idx="1" type="body"/>
          </p:nvPr>
        </p:nvSpPr>
        <p:spPr>
          <a:xfrm>
            <a:off x="684025" y="6987096"/>
            <a:ext cx="3049215" cy="1442461"/>
          </a:xfrm>
          <a:prstGeom prst="wedgeRectCallout">
            <a:avLst>
              <a:gd fmla="val 2860" name="adj1"/>
              <a:gd fmla="val 65030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44"/>
          <p:cNvSpPr/>
          <p:nvPr>
            <p:ph idx="2" type="body"/>
          </p:nvPr>
        </p:nvSpPr>
        <p:spPr>
          <a:xfrm>
            <a:off x="3917887" y="6987096"/>
            <a:ext cx="3049215" cy="1442461"/>
          </a:xfrm>
          <a:prstGeom prst="wedgeRectCallout">
            <a:avLst>
              <a:gd fmla="val 48554" name="adj1"/>
              <a:gd fmla="val 66295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44"/>
          <p:cNvSpPr/>
          <p:nvPr>
            <p:ph idx="3" type="body"/>
          </p:nvPr>
        </p:nvSpPr>
        <p:spPr>
          <a:xfrm>
            <a:off x="7151750" y="6987096"/>
            <a:ext cx="5093363" cy="1442461"/>
          </a:xfrm>
          <a:prstGeom prst="wedgeRectCallout">
            <a:avLst>
              <a:gd fmla="val -41740" name="adj1"/>
              <a:gd fmla="val 62501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8" name="Google Shape;11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4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121" name="Google Shape;121;p44"/>
          <p:cNvSpPr txBox="1"/>
          <p:nvPr>
            <p:ph idx="4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44"/>
          <p:cNvSpPr txBox="1"/>
          <p:nvPr>
            <p:ph idx="5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44"/>
          <p:cNvSpPr txBox="1"/>
          <p:nvPr>
            <p:ph idx="6" type="body"/>
          </p:nvPr>
        </p:nvSpPr>
        <p:spPr>
          <a:xfrm>
            <a:off x="579204" y="1106510"/>
            <a:ext cx="1174196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4"/>
          <p:cNvSpPr txBox="1"/>
          <p:nvPr>
            <p:ph idx="7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4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Mapa">
  <p:cSld name="UB_Mapa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 txBox="1"/>
          <p:nvPr>
            <p:ph idx="1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45"/>
          <p:cNvSpPr/>
          <p:nvPr>
            <p:ph idx="2" type="pic"/>
          </p:nvPr>
        </p:nvSpPr>
        <p:spPr>
          <a:xfrm>
            <a:off x="598018" y="1308753"/>
            <a:ext cx="11672759" cy="7474568"/>
          </a:xfrm>
          <a:prstGeom prst="rect">
            <a:avLst/>
          </a:prstGeom>
          <a:noFill/>
          <a:ln>
            <a:noFill/>
          </a:ln>
        </p:spPr>
      </p:sp>
      <p:pic>
        <p:nvPicPr>
          <p:cNvPr id="130" name="Google Shape;13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5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133" name="Google Shape;133;p45"/>
          <p:cNvSpPr txBox="1"/>
          <p:nvPr>
            <p:ph idx="3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5"/>
          <p:cNvSpPr txBox="1"/>
          <p:nvPr>
            <p:ph idx="4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45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itulo">
  <p:cSld name="UB_Capi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6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141" name="Google Shape;141;p46"/>
          <p:cNvSpPr txBox="1"/>
          <p:nvPr>
            <p:ph idx="1" type="body"/>
          </p:nvPr>
        </p:nvSpPr>
        <p:spPr>
          <a:xfrm>
            <a:off x="597947" y="427600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46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Ultima_PG">
  <p:cSld name="UB_Ultima_PG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7"/>
          <p:cNvSpPr/>
          <p:nvPr/>
        </p:nvSpPr>
        <p:spPr>
          <a:xfrm>
            <a:off x="597948" y="88733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146" name="Google Shape;14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3153" y="3528051"/>
            <a:ext cx="8722453" cy="242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Ultima_PG">
  <p:cSld name="1_UB_Ultima_PG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8"/>
          <p:cNvPicPr preferRelativeResize="0"/>
          <p:nvPr/>
        </p:nvPicPr>
        <p:blipFill rotWithShape="1">
          <a:blip r:embed="rId2">
            <a:alphaModFix/>
          </a:blip>
          <a:srcRect b="0" l="16245" r="8994" t="0"/>
          <a:stretch/>
        </p:blipFill>
        <p:spPr>
          <a:xfrm>
            <a:off x="0" y="-41685"/>
            <a:ext cx="12816114" cy="964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8"/>
          <p:cNvSpPr/>
          <p:nvPr/>
        </p:nvSpPr>
        <p:spPr>
          <a:xfrm>
            <a:off x="6402144" y="89622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152" name="Google Shape;152;p48"/>
          <p:cNvPicPr preferRelativeResize="0"/>
          <p:nvPr/>
        </p:nvPicPr>
        <p:blipFill rotWithShape="1">
          <a:blip r:embed="rId3">
            <a:alphaModFix/>
          </a:blip>
          <a:srcRect b="0" l="19642" r="0" t="0"/>
          <a:stretch/>
        </p:blipFill>
        <p:spPr>
          <a:xfrm>
            <a:off x="6197600" y="4316470"/>
            <a:ext cx="3218833" cy="111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Pag_Quali">
  <p:cSld name="1_UB_Pag_Quali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9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157" name="Google Shape;157;p49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49"/>
          <p:cNvSpPr txBox="1"/>
          <p:nvPr>
            <p:ph idx="2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9"/>
          <p:cNvSpPr txBox="1"/>
          <p:nvPr>
            <p:ph idx="3" type="body"/>
          </p:nvPr>
        </p:nvSpPr>
        <p:spPr>
          <a:xfrm>
            <a:off x="579204" y="1106510"/>
            <a:ext cx="1174196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49"/>
          <p:cNvSpPr txBox="1"/>
          <p:nvPr>
            <p:ph idx="4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9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9"/>
          <p:cNvGrpSpPr/>
          <p:nvPr/>
        </p:nvGrpSpPr>
        <p:grpSpPr>
          <a:xfrm>
            <a:off x="11104123" y="457287"/>
            <a:ext cx="1234722" cy="299214"/>
            <a:chOff x="5338172" y="1186454"/>
            <a:chExt cx="1234722" cy="299214"/>
          </a:xfrm>
        </p:grpSpPr>
        <p:sp>
          <p:nvSpPr>
            <p:cNvPr id="164" name="Google Shape;164;p49"/>
            <p:cNvSpPr/>
            <p:nvPr/>
          </p:nvSpPr>
          <p:spPr>
            <a:xfrm>
              <a:off x="5338172" y="1186454"/>
              <a:ext cx="475888" cy="299214"/>
            </a:xfrm>
            <a:prstGeom prst="parallelogram">
              <a:avLst>
                <a:gd fmla="val 42977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9"/>
            <p:cNvSpPr/>
            <p:nvPr/>
          </p:nvSpPr>
          <p:spPr>
            <a:xfrm>
              <a:off x="5718726" y="1186454"/>
              <a:ext cx="475888" cy="299214"/>
            </a:xfrm>
            <a:prstGeom prst="parallelogram">
              <a:avLst>
                <a:gd fmla="val 42977" name="adj"/>
              </a:avLst>
            </a:prstGeom>
            <a:solidFill>
              <a:srgbClr val="2473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9"/>
            <p:cNvSpPr/>
            <p:nvPr/>
          </p:nvSpPr>
          <p:spPr>
            <a:xfrm>
              <a:off x="6097006" y="1186454"/>
              <a:ext cx="475888" cy="299214"/>
            </a:xfrm>
            <a:prstGeom prst="parallelogram">
              <a:avLst>
                <a:gd fmla="val 42977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a">
  <p:cSld name="UB_Capa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/>
          <p:nvPr>
            <p:ph idx="2" type="pic"/>
          </p:nvPr>
        </p:nvSpPr>
        <p:spPr>
          <a:xfrm>
            <a:off x="0" y="0"/>
            <a:ext cx="12802510" cy="9601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8"/>
            <a:ext cx="13392000" cy="2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a">
  <p:cSld name="UB_Capa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/>
          <p:nvPr>
            <p:ph idx="2" type="pic"/>
          </p:nvPr>
        </p:nvSpPr>
        <p:spPr>
          <a:xfrm>
            <a:off x="0" y="0"/>
            <a:ext cx="12802510" cy="9601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0" name="Google Shape;17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8"/>
            <a:ext cx="13392000" cy="2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Indice">
  <p:cSld name="UB_Indic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2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2"/>
          <p:cNvSpPr txBox="1"/>
          <p:nvPr>
            <p:ph idx="1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5" name="Google Shape;17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2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Pag_Quali">
  <p:cSld name="UB_Pag_Quali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3"/>
          <p:cNvSpPr/>
          <p:nvPr>
            <p:ph idx="1" type="body"/>
          </p:nvPr>
        </p:nvSpPr>
        <p:spPr>
          <a:xfrm>
            <a:off x="684025" y="6987096"/>
            <a:ext cx="3049215" cy="1442461"/>
          </a:xfrm>
          <a:prstGeom prst="wedgeRectCallout">
            <a:avLst>
              <a:gd fmla="val 2860" name="adj1"/>
              <a:gd fmla="val 65030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53"/>
          <p:cNvSpPr/>
          <p:nvPr>
            <p:ph idx="2" type="body"/>
          </p:nvPr>
        </p:nvSpPr>
        <p:spPr>
          <a:xfrm>
            <a:off x="3917887" y="6987096"/>
            <a:ext cx="3049215" cy="1442461"/>
          </a:xfrm>
          <a:prstGeom prst="wedgeRectCallout">
            <a:avLst>
              <a:gd fmla="val 48554" name="adj1"/>
              <a:gd fmla="val 66295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53"/>
          <p:cNvSpPr/>
          <p:nvPr>
            <p:ph idx="3" type="body"/>
          </p:nvPr>
        </p:nvSpPr>
        <p:spPr>
          <a:xfrm>
            <a:off x="7151750" y="6987096"/>
            <a:ext cx="5093363" cy="1442461"/>
          </a:xfrm>
          <a:prstGeom prst="wedgeRectCallout">
            <a:avLst>
              <a:gd fmla="val -41740" name="adj1"/>
              <a:gd fmla="val 62501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3" name="Google Shape;18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3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186" name="Google Shape;186;p53"/>
          <p:cNvSpPr txBox="1"/>
          <p:nvPr>
            <p:ph idx="4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53"/>
          <p:cNvSpPr txBox="1"/>
          <p:nvPr>
            <p:ph idx="5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53"/>
          <p:cNvSpPr txBox="1"/>
          <p:nvPr>
            <p:ph idx="6" type="body"/>
          </p:nvPr>
        </p:nvSpPr>
        <p:spPr>
          <a:xfrm>
            <a:off x="579204" y="1106510"/>
            <a:ext cx="1174196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53"/>
          <p:cNvSpPr txBox="1"/>
          <p:nvPr>
            <p:ph idx="7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53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Mapa">
  <p:cSld name="UB_Mapa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"/>
          <p:cNvSpPr txBox="1"/>
          <p:nvPr>
            <p:ph idx="1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4"/>
          <p:cNvSpPr/>
          <p:nvPr>
            <p:ph idx="2" type="pic"/>
          </p:nvPr>
        </p:nvSpPr>
        <p:spPr>
          <a:xfrm>
            <a:off x="598018" y="1308753"/>
            <a:ext cx="11672759" cy="7474568"/>
          </a:xfrm>
          <a:prstGeom prst="rect">
            <a:avLst/>
          </a:prstGeom>
          <a:noFill/>
          <a:ln>
            <a:noFill/>
          </a:ln>
        </p:spPr>
      </p:sp>
      <p:pic>
        <p:nvPicPr>
          <p:cNvPr id="195" name="Google Shape;19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4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198" name="Google Shape;198;p54"/>
          <p:cNvSpPr txBox="1"/>
          <p:nvPr>
            <p:ph idx="3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4"/>
          <p:cNvSpPr txBox="1"/>
          <p:nvPr>
            <p:ph idx="4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54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itulo">
  <p:cSld name="UB_Capitulo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5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206" name="Google Shape;206;p55"/>
          <p:cNvSpPr txBox="1"/>
          <p:nvPr>
            <p:ph idx="1" type="body"/>
          </p:nvPr>
        </p:nvSpPr>
        <p:spPr>
          <a:xfrm>
            <a:off x="597947" y="427600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55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Ultima_PG">
  <p:cSld name="UB_Ultima_PG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6"/>
          <p:cNvSpPr/>
          <p:nvPr/>
        </p:nvSpPr>
        <p:spPr>
          <a:xfrm>
            <a:off x="597948" y="88733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211" name="Google Shape;21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3153" y="3528051"/>
            <a:ext cx="8722453" cy="242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Ultima_PG">
  <p:cSld name="1_UB_Ultima_PG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685"/>
            <a:ext cx="12816114" cy="964288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7"/>
          <p:cNvSpPr/>
          <p:nvPr/>
        </p:nvSpPr>
        <p:spPr>
          <a:xfrm>
            <a:off x="6402144" y="89622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217" name="Google Shape;217;p57"/>
          <p:cNvPicPr preferRelativeResize="0"/>
          <p:nvPr/>
        </p:nvPicPr>
        <p:blipFill rotWithShape="1">
          <a:blip r:embed="rId3">
            <a:alphaModFix/>
          </a:blip>
          <a:srcRect b="0" l="19642" r="0" t="0"/>
          <a:stretch/>
        </p:blipFill>
        <p:spPr>
          <a:xfrm>
            <a:off x="6197600" y="4316470"/>
            <a:ext cx="3218833" cy="111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a">
  <p:cSld name="UB_Capa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/>
          <p:nvPr>
            <p:ph idx="2" type="pic"/>
          </p:nvPr>
        </p:nvSpPr>
        <p:spPr>
          <a:xfrm>
            <a:off x="0" y="0"/>
            <a:ext cx="12802510" cy="9601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1" name="Google Shape;22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8"/>
            <a:ext cx="13392000" cy="2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Indice">
  <p:cSld name="UB_Indice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0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0"/>
          <p:cNvSpPr txBox="1"/>
          <p:nvPr>
            <p:ph idx="1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6" name="Google Shape;22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0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pic>
        <p:nvPicPr>
          <p:cNvPr id="230" name="Google Shape;230;p60"/>
          <p:cNvPicPr preferRelativeResize="0"/>
          <p:nvPr/>
        </p:nvPicPr>
        <p:blipFill rotWithShape="1">
          <a:blip r:embed="rId5">
            <a:alphaModFix/>
          </a:blip>
          <a:srcRect b="40317" l="20235" r="20235" t="16762"/>
          <a:stretch/>
        </p:blipFill>
        <p:spPr>
          <a:xfrm>
            <a:off x="10516494" y="634043"/>
            <a:ext cx="828000" cy="40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0"/>
          <p:cNvPicPr preferRelativeResize="0"/>
          <p:nvPr/>
        </p:nvPicPr>
        <p:blipFill rotWithShape="1">
          <a:blip r:embed="rId6">
            <a:alphaModFix/>
          </a:blip>
          <a:srcRect b="51112" l="27650" r="27956" t="29333"/>
          <a:stretch/>
        </p:blipFill>
        <p:spPr>
          <a:xfrm>
            <a:off x="11441918" y="659095"/>
            <a:ext cx="828895" cy="29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Pag_Quali">
  <p:cSld name="UB_Pag_Quali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1"/>
          <p:cNvSpPr/>
          <p:nvPr>
            <p:ph idx="1" type="body"/>
          </p:nvPr>
        </p:nvSpPr>
        <p:spPr>
          <a:xfrm>
            <a:off x="684025" y="6987096"/>
            <a:ext cx="3049215" cy="1442461"/>
          </a:xfrm>
          <a:prstGeom prst="wedgeRectCallout">
            <a:avLst>
              <a:gd fmla="val 2860" name="adj1"/>
              <a:gd fmla="val 65030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61"/>
          <p:cNvSpPr/>
          <p:nvPr>
            <p:ph idx="2" type="body"/>
          </p:nvPr>
        </p:nvSpPr>
        <p:spPr>
          <a:xfrm>
            <a:off x="3917887" y="6987096"/>
            <a:ext cx="3049215" cy="1442461"/>
          </a:xfrm>
          <a:prstGeom prst="wedgeRectCallout">
            <a:avLst>
              <a:gd fmla="val 48554" name="adj1"/>
              <a:gd fmla="val 66295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61"/>
          <p:cNvSpPr/>
          <p:nvPr>
            <p:ph idx="3" type="body"/>
          </p:nvPr>
        </p:nvSpPr>
        <p:spPr>
          <a:xfrm>
            <a:off x="7151750" y="6987096"/>
            <a:ext cx="5093363" cy="1442461"/>
          </a:xfrm>
          <a:prstGeom prst="wedgeRectCallout">
            <a:avLst>
              <a:gd fmla="val -41740" name="adj1"/>
              <a:gd fmla="val 62501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1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239" name="Google Shape;239;p61"/>
          <p:cNvSpPr txBox="1"/>
          <p:nvPr>
            <p:ph idx="4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61"/>
          <p:cNvSpPr txBox="1"/>
          <p:nvPr>
            <p:ph idx="5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61"/>
          <p:cNvSpPr txBox="1"/>
          <p:nvPr>
            <p:ph idx="6" type="body"/>
          </p:nvPr>
        </p:nvSpPr>
        <p:spPr>
          <a:xfrm>
            <a:off x="579204" y="1106510"/>
            <a:ext cx="1174196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61"/>
          <p:cNvSpPr txBox="1"/>
          <p:nvPr>
            <p:ph idx="7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61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Indice">
  <p:cSld name="UB_Indic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" name="Google Shape;3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2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33" name="Google Shape;33;p32"/>
          <p:cNvSpPr txBox="1"/>
          <p:nvPr/>
        </p:nvSpPr>
        <p:spPr>
          <a:xfrm>
            <a:off x="11929699" y="8908791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5274" y="8955465"/>
            <a:ext cx="282615" cy="339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4image63477232" id="35" name="Google Shape;35;p32"/>
          <p:cNvPicPr preferRelativeResize="0"/>
          <p:nvPr/>
        </p:nvPicPr>
        <p:blipFill rotWithShape="1">
          <a:blip r:embed="rId5">
            <a:alphaModFix/>
          </a:blip>
          <a:srcRect b="26267" l="0" r="0" t="0"/>
          <a:stretch/>
        </p:blipFill>
        <p:spPr>
          <a:xfrm>
            <a:off x="11478820" y="8908791"/>
            <a:ext cx="783331" cy="33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2"/>
          <p:cNvPicPr preferRelativeResize="0"/>
          <p:nvPr/>
        </p:nvPicPr>
        <p:blipFill rotWithShape="1">
          <a:blip r:embed="rId6">
            <a:alphaModFix/>
          </a:blip>
          <a:srcRect b="42592" l="0" r="0" t="0"/>
          <a:stretch/>
        </p:blipFill>
        <p:spPr>
          <a:xfrm>
            <a:off x="10191769" y="9025709"/>
            <a:ext cx="1215366" cy="23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Mapa">
  <p:cSld name="UB_Mapa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2"/>
          <p:cNvSpPr txBox="1"/>
          <p:nvPr>
            <p:ph idx="1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62"/>
          <p:cNvSpPr/>
          <p:nvPr>
            <p:ph idx="2" type="pic"/>
          </p:nvPr>
        </p:nvSpPr>
        <p:spPr>
          <a:xfrm>
            <a:off x="598018" y="1308753"/>
            <a:ext cx="11672759" cy="7474568"/>
          </a:xfrm>
          <a:prstGeom prst="rect">
            <a:avLst/>
          </a:prstGeom>
          <a:noFill/>
          <a:ln>
            <a:noFill/>
          </a:ln>
        </p:spPr>
      </p:sp>
      <p:pic>
        <p:nvPicPr>
          <p:cNvPr id="248" name="Google Shape;24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2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251" name="Google Shape;251;p62"/>
          <p:cNvSpPr txBox="1"/>
          <p:nvPr>
            <p:ph idx="3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62"/>
          <p:cNvSpPr txBox="1"/>
          <p:nvPr>
            <p:ph idx="4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2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itulo">
  <p:cSld name="UB_Capitulo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3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259" name="Google Shape;259;p63"/>
          <p:cNvSpPr txBox="1"/>
          <p:nvPr>
            <p:ph idx="1" type="body"/>
          </p:nvPr>
        </p:nvSpPr>
        <p:spPr>
          <a:xfrm>
            <a:off x="597947" y="427600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63"/>
          <p:cNvSpPr txBox="1"/>
          <p:nvPr/>
        </p:nvSpPr>
        <p:spPr>
          <a:xfrm>
            <a:off x="11487881" y="8941118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001A4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001A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21166" y="8963383"/>
            <a:ext cx="282615" cy="33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Ultima_PG">
  <p:cSld name="UB_Ultima_PG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"/>
          <p:cNvSpPr/>
          <p:nvPr/>
        </p:nvSpPr>
        <p:spPr>
          <a:xfrm>
            <a:off x="597948" y="88733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264" name="Google Shape;26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3153" y="3528051"/>
            <a:ext cx="8722453" cy="242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Ultima_PG">
  <p:cSld name="1_UB_Ultima_PG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5"/>
          <p:cNvPicPr preferRelativeResize="0"/>
          <p:nvPr/>
        </p:nvPicPr>
        <p:blipFill rotWithShape="1">
          <a:blip r:embed="rId2">
            <a:alphaModFix/>
          </a:blip>
          <a:srcRect b="0" l="16245" r="8994" t="0"/>
          <a:stretch/>
        </p:blipFill>
        <p:spPr>
          <a:xfrm>
            <a:off x="0" y="-41685"/>
            <a:ext cx="12816114" cy="964288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5"/>
          <p:cNvSpPr/>
          <p:nvPr/>
        </p:nvSpPr>
        <p:spPr>
          <a:xfrm>
            <a:off x="6402144" y="89622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270" name="Google Shape;270;p65"/>
          <p:cNvPicPr preferRelativeResize="0"/>
          <p:nvPr/>
        </p:nvPicPr>
        <p:blipFill rotWithShape="1">
          <a:blip r:embed="rId3">
            <a:alphaModFix/>
          </a:blip>
          <a:srcRect b="0" l="19642" r="0" t="0"/>
          <a:stretch/>
        </p:blipFill>
        <p:spPr>
          <a:xfrm>
            <a:off x="6197600" y="4316470"/>
            <a:ext cx="3218833" cy="111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M_Capitulo">
  <p:cSld name="UM_Capitulo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13" y="8843486"/>
            <a:ext cx="11667600" cy="451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66"/>
          <p:cNvCxnSpPr/>
          <p:nvPr/>
        </p:nvCxnSpPr>
        <p:spPr>
          <a:xfrm>
            <a:off x="487160" y="4254624"/>
            <a:ext cx="0" cy="432000"/>
          </a:xfrm>
          <a:prstGeom prst="straightConnector1">
            <a:avLst/>
          </a:prstGeom>
          <a:noFill/>
          <a:ln cap="flat" cmpd="sng" w="444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66"/>
          <p:cNvSpPr txBox="1"/>
          <p:nvPr>
            <p:ph idx="1" type="body"/>
          </p:nvPr>
        </p:nvSpPr>
        <p:spPr>
          <a:xfrm>
            <a:off x="597948" y="4281630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66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M_Pag_Padrao">
  <p:cSld name="UM_Pag_Padrao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13" y="8843486"/>
            <a:ext cx="11667600" cy="451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67"/>
          <p:cNvCxnSpPr/>
          <p:nvPr/>
        </p:nvCxnSpPr>
        <p:spPr>
          <a:xfrm>
            <a:off x="487160" y="355525"/>
            <a:ext cx="0" cy="432000"/>
          </a:xfrm>
          <a:prstGeom prst="straightConnector1">
            <a:avLst/>
          </a:prstGeom>
          <a:noFill/>
          <a:ln cap="flat" cmpd="sng" w="444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67"/>
          <p:cNvSpPr txBox="1"/>
          <p:nvPr>
            <p:ph idx="1" type="body"/>
          </p:nvPr>
        </p:nvSpPr>
        <p:spPr>
          <a:xfrm>
            <a:off x="597948" y="975523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67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7"/>
          <p:cNvSpPr txBox="1"/>
          <p:nvPr>
            <p:ph idx="2" type="body"/>
          </p:nvPr>
        </p:nvSpPr>
        <p:spPr>
          <a:xfrm>
            <a:off x="597947" y="38253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67"/>
          <p:cNvSpPr txBox="1"/>
          <p:nvPr>
            <p:ph idx="3" type="body"/>
          </p:nvPr>
        </p:nvSpPr>
        <p:spPr>
          <a:xfrm>
            <a:off x="684024" y="8582071"/>
            <a:ext cx="11586789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67"/>
          <p:cNvSpPr txBox="1"/>
          <p:nvPr>
            <p:ph idx="4" type="body"/>
          </p:nvPr>
        </p:nvSpPr>
        <p:spPr>
          <a:xfrm>
            <a:off x="579204" y="1373651"/>
            <a:ext cx="1168257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­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67"/>
          <p:cNvSpPr txBox="1"/>
          <p:nvPr>
            <p:ph idx="5" type="body"/>
          </p:nvPr>
        </p:nvSpPr>
        <p:spPr>
          <a:xfrm>
            <a:off x="9379174" y="1391591"/>
            <a:ext cx="2882602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Pag_Padrao">
  <p:cSld name="1_UB_Pag_Padrao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13" y="8843667"/>
            <a:ext cx="11667600" cy="451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68"/>
          <p:cNvCxnSpPr/>
          <p:nvPr/>
        </p:nvCxnSpPr>
        <p:spPr>
          <a:xfrm>
            <a:off x="487160" y="355525"/>
            <a:ext cx="0" cy="432000"/>
          </a:xfrm>
          <a:prstGeom prst="straightConnector1">
            <a:avLst/>
          </a:prstGeom>
          <a:noFill/>
          <a:ln cap="flat" cmpd="sng" w="44450">
            <a:solidFill>
              <a:srgbClr val="091C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p68"/>
          <p:cNvSpPr txBox="1"/>
          <p:nvPr>
            <p:ph idx="1" type="body"/>
          </p:nvPr>
        </p:nvSpPr>
        <p:spPr>
          <a:xfrm>
            <a:off x="597948" y="975523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68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8"/>
          <p:cNvSpPr txBox="1"/>
          <p:nvPr>
            <p:ph idx="2" type="body"/>
          </p:nvPr>
        </p:nvSpPr>
        <p:spPr>
          <a:xfrm>
            <a:off x="597947" y="38253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68"/>
          <p:cNvSpPr txBox="1"/>
          <p:nvPr>
            <p:ph idx="3" type="body"/>
          </p:nvPr>
        </p:nvSpPr>
        <p:spPr>
          <a:xfrm>
            <a:off x="684024" y="8582071"/>
            <a:ext cx="11586789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68"/>
          <p:cNvSpPr txBox="1"/>
          <p:nvPr>
            <p:ph idx="4" type="body"/>
          </p:nvPr>
        </p:nvSpPr>
        <p:spPr>
          <a:xfrm>
            <a:off x="579204" y="1373651"/>
            <a:ext cx="1168257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­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68"/>
          <p:cNvSpPr txBox="1"/>
          <p:nvPr>
            <p:ph idx="5" type="body"/>
          </p:nvPr>
        </p:nvSpPr>
        <p:spPr>
          <a:xfrm>
            <a:off x="9379174" y="1391591"/>
            <a:ext cx="2882602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Pag_Quali">
  <p:cSld name="UB_Pag_Quali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/>
          <p:nvPr>
            <p:ph idx="1" type="body"/>
          </p:nvPr>
        </p:nvSpPr>
        <p:spPr>
          <a:xfrm>
            <a:off x="684025" y="6987096"/>
            <a:ext cx="3049215" cy="1442461"/>
          </a:xfrm>
          <a:prstGeom prst="wedgeRectCallout">
            <a:avLst>
              <a:gd fmla="val 2860" name="adj1"/>
              <a:gd fmla="val 65030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/>
          <p:nvPr>
            <p:ph idx="2" type="body"/>
          </p:nvPr>
        </p:nvSpPr>
        <p:spPr>
          <a:xfrm>
            <a:off x="3917887" y="6987096"/>
            <a:ext cx="3049215" cy="1442461"/>
          </a:xfrm>
          <a:prstGeom prst="wedgeRectCallout">
            <a:avLst>
              <a:gd fmla="val 48554" name="adj1"/>
              <a:gd fmla="val 66295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3"/>
          <p:cNvSpPr/>
          <p:nvPr>
            <p:ph idx="3" type="body"/>
          </p:nvPr>
        </p:nvSpPr>
        <p:spPr>
          <a:xfrm>
            <a:off x="7151750" y="6987096"/>
            <a:ext cx="5093363" cy="1442461"/>
          </a:xfrm>
          <a:prstGeom prst="wedgeRectCallout">
            <a:avLst>
              <a:gd fmla="val -41740" name="adj1"/>
              <a:gd fmla="val 62501" name="adj2"/>
            </a:avLst>
          </a:prstGeom>
          <a:noFill/>
          <a:ln cap="flat" cmpd="sng" w="28575">
            <a:solidFill>
              <a:srgbClr val="237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marR="0" rtl="0" algn="just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1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3847" lvl="1" marL="9144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3847" lvl="3" marL="18288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3847" lvl="4" marL="2286000" marR="0" rtl="0" algn="l">
              <a:spcBef>
                <a:spcPts val="237"/>
              </a:spcBef>
              <a:spcAft>
                <a:spcPts val="0"/>
              </a:spcAft>
              <a:buClr>
                <a:schemeClr val="dk1"/>
              </a:buClr>
              <a:buSzPts val="1185"/>
              <a:buFont typeface="Tahoma"/>
              <a:buChar char="­"/>
              <a:defRPr b="0" i="1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3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44" name="Google Shape;44;p33"/>
          <p:cNvSpPr txBox="1"/>
          <p:nvPr>
            <p:ph idx="4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3"/>
          <p:cNvSpPr txBox="1"/>
          <p:nvPr>
            <p:ph idx="5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3"/>
          <p:cNvSpPr txBox="1"/>
          <p:nvPr>
            <p:ph idx="6" type="body"/>
          </p:nvPr>
        </p:nvSpPr>
        <p:spPr>
          <a:xfrm>
            <a:off x="579204" y="1106510"/>
            <a:ext cx="11741962" cy="1797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30200" lvl="0" marL="4572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just">
              <a:spcBef>
                <a:spcPts val="508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3"/>
          <p:cNvSpPr txBox="1"/>
          <p:nvPr>
            <p:ph idx="7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3"/>
          <p:cNvSpPr txBox="1"/>
          <p:nvPr/>
        </p:nvSpPr>
        <p:spPr>
          <a:xfrm>
            <a:off x="11929699" y="8908791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3"/>
          <p:cNvSpPr txBox="1"/>
          <p:nvPr/>
        </p:nvSpPr>
        <p:spPr>
          <a:xfrm>
            <a:off x="11929699" y="8908791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5274" y="8955465"/>
            <a:ext cx="282615" cy="339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4image63477232" id="51" name="Google Shape;51;p33"/>
          <p:cNvPicPr preferRelativeResize="0"/>
          <p:nvPr/>
        </p:nvPicPr>
        <p:blipFill rotWithShape="1">
          <a:blip r:embed="rId5">
            <a:alphaModFix/>
          </a:blip>
          <a:srcRect b="26267" l="0" r="0" t="0"/>
          <a:stretch/>
        </p:blipFill>
        <p:spPr>
          <a:xfrm>
            <a:off x="11478820" y="8908791"/>
            <a:ext cx="783331" cy="33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3"/>
          <p:cNvPicPr preferRelativeResize="0"/>
          <p:nvPr/>
        </p:nvPicPr>
        <p:blipFill rotWithShape="1">
          <a:blip r:embed="rId6">
            <a:alphaModFix/>
          </a:blip>
          <a:srcRect b="42592" l="0" r="0" t="0"/>
          <a:stretch/>
        </p:blipFill>
        <p:spPr>
          <a:xfrm>
            <a:off x="10191769" y="9025709"/>
            <a:ext cx="1215366" cy="23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Mapa">
  <p:cSld name="UB_Mapa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idx="1" type="body"/>
          </p:nvPr>
        </p:nvSpPr>
        <p:spPr>
          <a:xfrm>
            <a:off x="684024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>
            <a:lvl1pPr indent="-228600" lvl="0" marL="4572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3116" lvl="1" marL="9144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3116" lvl="2" marL="13716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3116" lvl="4" marL="2286000" marR="0" rtl="0" algn="l">
              <a:spcBef>
                <a:spcPts val="203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Tahoma"/>
              <a:buChar char="­"/>
              <a:defRPr b="0" i="0" sz="101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34"/>
          <p:cNvSpPr/>
          <p:nvPr>
            <p:ph idx="2" type="pic"/>
          </p:nvPr>
        </p:nvSpPr>
        <p:spPr>
          <a:xfrm>
            <a:off x="598018" y="1308753"/>
            <a:ext cx="11672759" cy="7474568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4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59" name="Google Shape;59;p34"/>
          <p:cNvSpPr txBox="1"/>
          <p:nvPr>
            <p:ph idx="3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4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/>
        </p:nvSpPr>
        <p:spPr>
          <a:xfrm>
            <a:off x="11929699" y="8908791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5274" y="8955465"/>
            <a:ext cx="282615" cy="339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4image63477232" id="63" name="Google Shape;63;p34"/>
          <p:cNvPicPr preferRelativeResize="0"/>
          <p:nvPr/>
        </p:nvPicPr>
        <p:blipFill rotWithShape="1">
          <a:blip r:embed="rId5">
            <a:alphaModFix/>
          </a:blip>
          <a:srcRect b="26267" l="0" r="0" t="0"/>
          <a:stretch/>
        </p:blipFill>
        <p:spPr>
          <a:xfrm>
            <a:off x="11478820" y="8908791"/>
            <a:ext cx="783331" cy="33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4"/>
          <p:cNvPicPr preferRelativeResize="0"/>
          <p:nvPr/>
        </p:nvPicPr>
        <p:blipFill rotWithShape="1">
          <a:blip r:embed="rId6">
            <a:alphaModFix/>
          </a:blip>
          <a:srcRect b="42592" l="0" r="0" t="0"/>
          <a:stretch/>
        </p:blipFill>
        <p:spPr>
          <a:xfrm>
            <a:off x="10191769" y="9025709"/>
            <a:ext cx="1215366" cy="23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Capitulo">
  <p:cSld name="UB_Capi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5"/>
          <p:cNvSpPr txBox="1"/>
          <p:nvPr/>
        </p:nvSpPr>
        <p:spPr>
          <a:xfrm>
            <a:off x="1481380" y="9411450"/>
            <a:ext cx="9906000" cy="161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7375" spcFirstLastPara="1" rIns="7737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CONFIDENCIAL - DIVULGAÇÃO E REPRODUÇÃO NÃO AUTORIZADA</a:t>
            </a:r>
            <a:endParaRPr/>
          </a:p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597947" y="427600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B_Ultima_PG">
  <p:cSld name="UB_Ultima_PG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/>
          <p:nvPr/>
        </p:nvSpPr>
        <p:spPr>
          <a:xfrm>
            <a:off x="597948" y="88733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354">
                <a:solidFill>
                  <a:srgbClr val="091C3D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72" name="Google Shape;7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203357"/>
            <a:ext cx="13392000" cy="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0" y="-14522"/>
            <a:ext cx="13392000" cy="28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3153" y="3528051"/>
            <a:ext cx="8722453" cy="2423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B_Ultima_PG">
  <p:cSld name="1_UB_Ultima_PG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16245" r="8994" t="0"/>
          <a:stretch/>
        </p:blipFill>
        <p:spPr>
          <a:xfrm>
            <a:off x="0" y="-41685"/>
            <a:ext cx="12816114" cy="964288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7"/>
          <p:cNvSpPr/>
          <p:nvPr/>
        </p:nvSpPr>
        <p:spPr>
          <a:xfrm>
            <a:off x="6402144" y="8962208"/>
            <a:ext cx="6399456" cy="50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35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3465-0265 | contato@urbansystems.com.br | www.urbansystems.com.br</a:t>
            </a:r>
            <a:endParaRPr/>
          </a:p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3">
            <a:alphaModFix/>
          </a:blip>
          <a:srcRect b="0" l="19642" r="0" t="0"/>
          <a:stretch/>
        </p:blipFill>
        <p:spPr>
          <a:xfrm>
            <a:off x="6197600" y="4316470"/>
            <a:ext cx="3218833" cy="111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M_Capitulo">
  <p:cSld name="UM_Capitul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13" y="8843486"/>
            <a:ext cx="11667600" cy="451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38"/>
          <p:cNvCxnSpPr/>
          <p:nvPr/>
        </p:nvCxnSpPr>
        <p:spPr>
          <a:xfrm>
            <a:off x="487160" y="4254624"/>
            <a:ext cx="0" cy="432000"/>
          </a:xfrm>
          <a:prstGeom prst="straightConnector1">
            <a:avLst/>
          </a:prstGeom>
          <a:noFill/>
          <a:ln cap="flat" cmpd="sng" w="444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38"/>
          <p:cNvSpPr txBox="1"/>
          <p:nvPr>
            <p:ph idx="1" type="body"/>
          </p:nvPr>
        </p:nvSpPr>
        <p:spPr>
          <a:xfrm>
            <a:off x="597948" y="4281630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579" lvl="1" marL="914400" marR="0" rtl="0" algn="l">
              <a:spcBef>
                <a:spcPts val="271"/>
              </a:spcBef>
              <a:spcAft>
                <a:spcPts val="0"/>
              </a:spcAft>
              <a:buClr>
                <a:srgbClr val="595959"/>
              </a:buClr>
              <a:buSzPts val="1354"/>
              <a:buFont typeface="Tahoma"/>
              <a:buChar char="­"/>
              <a:defRPr b="1" i="0" sz="1354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3847" lvl="2" marL="1371600" marR="0" rtl="0" algn="l">
              <a:spcBef>
                <a:spcPts val="237"/>
              </a:spcBef>
              <a:spcAft>
                <a:spcPts val="0"/>
              </a:spcAft>
              <a:buClr>
                <a:srgbClr val="595959"/>
              </a:buClr>
              <a:buSzPts val="1185"/>
              <a:buFont typeface="Tahoma"/>
              <a:buChar char="­"/>
              <a:defRPr b="1" i="0" sz="118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3116" lvl="3" marL="1828800" marR="0" rtl="0" algn="l">
              <a:spcBef>
                <a:spcPts val="203"/>
              </a:spcBef>
              <a:spcAft>
                <a:spcPts val="0"/>
              </a:spcAft>
              <a:buClr>
                <a:srgbClr val="595959"/>
              </a:buClr>
              <a:buSzPts val="1016"/>
              <a:buFont typeface="Tahoma"/>
              <a:buChar char="­"/>
              <a:defRPr b="1" i="0" sz="1016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384" lvl="4" marL="2286000" marR="0" rtl="0" algn="l">
              <a:spcBef>
                <a:spcPts val="169"/>
              </a:spcBef>
              <a:spcAft>
                <a:spcPts val="0"/>
              </a:spcAft>
              <a:buClr>
                <a:srgbClr val="595959"/>
              </a:buClr>
              <a:buSzPts val="847"/>
              <a:buFont typeface="Tahoma"/>
              <a:buChar char="­"/>
              <a:defRPr b="1" i="0" sz="847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621" lvl="5" marL="27432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621" lvl="6" marL="32004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621" lvl="7" marL="36576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621" lvl="8" marL="4114800" marR="0" rtl="0" algn="l">
              <a:spcBef>
                <a:spcPts val="542"/>
              </a:spcBef>
              <a:spcAft>
                <a:spcPts val="0"/>
              </a:spcAft>
              <a:buClr>
                <a:schemeClr val="dk1"/>
              </a:buClr>
              <a:buSzPts val="2709"/>
              <a:buFont typeface="Arial"/>
              <a:buChar char="•"/>
              <a:defRPr b="0" i="0" sz="2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8"/>
          <p:cNvSpPr txBox="1"/>
          <p:nvPr/>
        </p:nvSpPr>
        <p:spPr>
          <a:xfrm>
            <a:off x="11487881" y="8810535"/>
            <a:ext cx="782933" cy="484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150" lIns="108325" spcFirstLastPara="1" rIns="108325" wrap="square" tIns="54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69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9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299" name="Google Shape;299;p1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ECONOMIA</a:t>
            </a:r>
            <a:endParaRPr/>
          </a:p>
        </p:txBody>
      </p:sp>
      <p:sp>
        <p:nvSpPr>
          <p:cNvPr id="300" name="Google Shape;300;p1"/>
          <p:cNvSpPr txBox="1"/>
          <p:nvPr/>
        </p:nvSpPr>
        <p:spPr>
          <a:xfrm>
            <a:off x="2481330" y="141039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301" name="Google Shape;301;p1"/>
          <p:cNvSpPr txBox="1"/>
          <p:nvPr/>
        </p:nvSpPr>
        <p:spPr>
          <a:xfrm>
            <a:off x="4972400" y="1383700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302" name="Google Shape;302;p1"/>
          <p:cNvSpPr/>
          <p:nvPr/>
        </p:nvSpPr>
        <p:spPr>
          <a:xfrm>
            <a:off x="636716" y="4297140"/>
            <a:ext cx="1806004" cy="1521692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Consolidação de uma estratégia para desenvolvimento conjunto e direcionada dos eixos econômicos da cidade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1"/>
          <p:cNvCxnSpPr>
            <a:stCxn id="302" idx="3"/>
            <a:endCxn id="304" idx="1"/>
          </p:cNvCxnSpPr>
          <p:nvPr/>
        </p:nvCxnSpPr>
        <p:spPr>
          <a:xfrm>
            <a:off x="2442720" y="5057986"/>
            <a:ext cx="301800" cy="12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4" name="Google Shape;304;p1"/>
          <p:cNvSpPr/>
          <p:nvPr/>
        </p:nvSpPr>
        <p:spPr>
          <a:xfrm>
            <a:off x="2744505" y="4260535"/>
            <a:ext cx="1806004" cy="1619257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planejamento e de uma gestão integrada dos setores econômicos </a:t>
            </a:r>
            <a:endParaRPr/>
          </a:p>
        </p:txBody>
      </p:sp>
      <p:sp>
        <p:nvSpPr>
          <p:cNvPr id="305" name="Google Shape;305;p1"/>
          <p:cNvSpPr/>
          <p:nvPr/>
        </p:nvSpPr>
        <p:spPr>
          <a:xfrm>
            <a:off x="4813684" y="4260535"/>
            <a:ext cx="2305863" cy="1619257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Plano de Desenvolvimento Econômico </a:t>
            </a:r>
            <a:endParaRPr/>
          </a:p>
        </p:txBody>
      </p:sp>
      <p:cxnSp>
        <p:nvCxnSpPr>
          <p:cNvPr id="306" name="Google Shape;306;p1"/>
          <p:cNvCxnSpPr>
            <a:stCxn id="304" idx="3"/>
            <a:endCxn id="305" idx="1"/>
          </p:cNvCxnSpPr>
          <p:nvPr/>
        </p:nvCxnSpPr>
        <p:spPr>
          <a:xfrm>
            <a:off x="4550509" y="5070164"/>
            <a:ext cx="263100" cy="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7" name="Google Shape;307;p1"/>
          <p:cNvSpPr/>
          <p:nvPr/>
        </p:nvSpPr>
        <p:spPr>
          <a:xfrm>
            <a:off x="7466153" y="4678359"/>
            <a:ext cx="4361878" cy="29900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estratégias regionais de desenvolvimento</a:t>
            </a:r>
            <a:endParaRPr/>
          </a:p>
        </p:txBody>
      </p:sp>
      <p:cxnSp>
        <p:nvCxnSpPr>
          <p:cNvPr id="308" name="Google Shape;308;p1"/>
          <p:cNvCxnSpPr>
            <a:stCxn id="305" idx="3"/>
            <a:endCxn id="307" idx="1"/>
          </p:cNvCxnSpPr>
          <p:nvPr/>
        </p:nvCxnSpPr>
        <p:spPr>
          <a:xfrm flipH="1" rot="10800000">
            <a:off x="7119547" y="4827764"/>
            <a:ext cx="346500" cy="2424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9" name="Google Shape;309;p1"/>
          <p:cNvCxnSpPr>
            <a:stCxn id="305" idx="3"/>
            <a:endCxn id="310" idx="1"/>
          </p:cNvCxnSpPr>
          <p:nvPr/>
        </p:nvCxnSpPr>
        <p:spPr>
          <a:xfrm>
            <a:off x="7119547" y="5070164"/>
            <a:ext cx="328200" cy="6984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0" name="Google Shape;310;p1"/>
          <p:cNvSpPr/>
          <p:nvPr/>
        </p:nvSpPr>
        <p:spPr>
          <a:xfrm>
            <a:off x="7447612" y="5538058"/>
            <a:ext cx="4420138" cy="46100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unificada dos setores econômicos de maneira contínua</a:t>
            </a:r>
            <a:endParaRPr/>
          </a:p>
        </p:txBody>
      </p:sp>
      <p:sp>
        <p:nvSpPr>
          <p:cNvPr id="311" name="Google Shape;311;p1"/>
          <p:cNvSpPr/>
          <p:nvPr/>
        </p:nvSpPr>
        <p:spPr>
          <a:xfrm>
            <a:off x="7449380" y="4237744"/>
            <a:ext cx="4361878" cy="41712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indicadores de monitoramento socioeconômico contínuo</a:t>
            </a:r>
            <a:endParaRPr/>
          </a:p>
        </p:txBody>
      </p:sp>
      <p:cxnSp>
        <p:nvCxnSpPr>
          <p:cNvPr id="312" name="Google Shape;312;p1"/>
          <p:cNvCxnSpPr>
            <a:stCxn id="305" idx="3"/>
            <a:endCxn id="311" idx="1"/>
          </p:cNvCxnSpPr>
          <p:nvPr/>
        </p:nvCxnSpPr>
        <p:spPr>
          <a:xfrm flipH="1" rot="10800000">
            <a:off x="7119547" y="4446164"/>
            <a:ext cx="329700" cy="6240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3" name="Google Shape;313;p1"/>
          <p:cNvSpPr txBox="1"/>
          <p:nvPr/>
        </p:nvSpPr>
        <p:spPr>
          <a:xfrm>
            <a:off x="8034603" y="1322611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314" name="Google Shape;314;p1"/>
          <p:cNvSpPr txBox="1"/>
          <p:nvPr/>
        </p:nvSpPr>
        <p:spPr>
          <a:xfrm>
            <a:off x="261258" y="1397770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315" name="Google Shape;315;p1"/>
          <p:cNvGrpSpPr/>
          <p:nvPr/>
        </p:nvGrpSpPr>
        <p:grpSpPr>
          <a:xfrm>
            <a:off x="611109" y="1997884"/>
            <a:ext cx="3327216" cy="1954093"/>
            <a:chOff x="400050" y="1500219"/>
            <a:chExt cx="3327216" cy="1954092"/>
          </a:xfrm>
        </p:grpSpPr>
        <p:grpSp>
          <p:nvGrpSpPr>
            <p:cNvPr id="316" name="Google Shape;316;p1"/>
            <p:cNvGrpSpPr/>
            <p:nvPr/>
          </p:nvGrpSpPr>
          <p:grpSpPr>
            <a:xfrm>
              <a:off x="400050" y="1500219"/>
              <a:ext cx="3327216" cy="1954092"/>
              <a:chOff x="28090" y="7077845"/>
              <a:chExt cx="3925919" cy="2252156"/>
            </a:xfrm>
          </p:grpSpPr>
          <p:sp>
            <p:nvSpPr>
              <p:cNvPr id="317" name="Google Shape;317;p1"/>
              <p:cNvSpPr/>
              <p:nvPr/>
            </p:nvSpPr>
            <p:spPr>
              <a:xfrm>
                <a:off x="28090" y="7077845"/>
                <a:ext cx="3925919" cy="225215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LEGENDA</a:t>
                </a:r>
                <a:endParaRPr/>
              </a:p>
            </p:txBody>
          </p:sp>
          <p:sp>
            <p:nvSpPr>
              <p:cNvPr id="318" name="Google Shape;318;p1"/>
              <p:cNvSpPr txBox="1"/>
              <p:nvPr/>
            </p:nvSpPr>
            <p:spPr>
              <a:xfrm>
                <a:off x="428056" y="7399789"/>
                <a:ext cx="1298367" cy="1930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Curto prazo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Médio prazo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Longo prazo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Atores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Indicadores</a:t>
                </a:r>
                <a:endParaRPr/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244097" y="7590896"/>
                <a:ext cx="180000" cy="180000"/>
              </a:xfrm>
              <a:prstGeom prst="ellipse">
                <a:avLst/>
              </a:prstGeom>
              <a:solidFill>
                <a:srgbClr val="C5E0B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244097" y="7949370"/>
                <a:ext cx="180000" cy="180000"/>
              </a:xfrm>
              <a:prstGeom prst="ellipse">
                <a:avLst/>
              </a:prstGeom>
              <a:solidFill>
                <a:srgbClr val="FFE6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244097" y="8307843"/>
                <a:ext cx="180000" cy="180000"/>
              </a:xfrm>
              <a:prstGeom prst="ellipse">
                <a:avLst/>
              </a:prstGeom>
              <a:solidFill>
                <a:srgbClr val="F8CBAD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244097" y="8666317"/>
                <a:ext cx="180000" cy="180000"/>
              </a:xfrm>
              <a:prstGeom prst="ellipse">
                <a:avLst/>
              </a:prstGeom>
              <a:solidFill>
                <a:srgbClr val="F7C3E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244097" y="9024791"/>
                <a:ext cx="180000" cy="180000"/>
              </a:xfrm>
              <a:prstGeom prst="ellipse">
                <a:avLst/>
              </a:prstGeom>
              <a:solidFill>
                <a:srgbClr val="DAA8E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1"/>
            <p:cNvSpPr/>
            <p:nvPr/>
          </p:nvSpPr>
          <p:spPr>
            <a:xfrm>
              <a:off x="2022553" y="1915177"/>
              <a:ext cx="156270" cy="156178"/>
            </a:xfrm>
            <a:prstGeom prst="ellipse">
              <a:avLst/>
            </a:prstGeom>
            <a:solidFill>
              <a:srgbClr val="8FAADC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5E0B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2022553" y="2229514"/>
              <a:ext cx="156270" cy="156178"/>
            </a:xfrm>
            <a:prstGeom prst="ellipse">
              <a:avLst/>
            </a:prstGeom>
            <a:solidFill>
              <a:srgbClr val="FFCC6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C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2022553" y="2543851"/>
              <a:ext cx="156270" cy="156178"/>
            </a:xfrm>
            <a:prstGeom prst="ellipse">
              <a:avLst/>
            </a:prstGeom>
            <a:solidFill>
              <a:srgbClr val="33CCCC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022553" y="2858187"/>
              <a:ext cx="156270" cy="156178"/>
            </a:xfrm>
            <a:prstGeom prst="ellipse">
              <a:avLst/>
            </a:prstGeom>
            <a:solidFill>
              <a:srgbClr val="FF9999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"/>
          <p:cNvSpPr/>
          <p:nvPr/>
        </p:nvSpPr>
        <p:spPr>
          <a:xfrm>
            <a:off x="2389882" y="2249258"/>
            <a:ext cx="6400800" cy="135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Prioritários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 Resolução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 Projetos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 Prioritários</a:t>
            </a:r>
            <a:endParaRPr/>
          </a:p>
        </p:txBody>
      </p:sp>
      <p:sp>
        <p:nvSpPr>
          <p:cNvPr id="329" name="Google Shape;329;p1"/>
          <p:cNvSpPr/>
          <p:nvPr/>
        </p:nvSpPr>
        <p:spPr>
          <a:xfrm>
            <a:off x="6119179" y="6620689"/>
            <a:ext cx="6013651" cy="1613762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empresas no munícipio, % de novas empresas no munícipio, Nº de empregos formais e informais no munícipio, % de novos empregos formais e informais no munícipio, % crescimento PIB do município por setor, % crescimento PIB per capita, % de receita não oriunda de repasses, Valor de produtos exportados e importados, Grau de escolaridade dos empregados, Quantidade de água e energia gasta por setor, Quantidade de poluentes emitidos por setor.</a:t>
            </a:r>
            <a:endParaRPr/>
          </a:p>
        </p:txBody>
      </p:sp>
      <p:sp>
        <p:nvSpPr>
          <p:cNvPr id="330" name="Google Shape;330;p1"/>
          <p:cNvSpPr/>
          <p:nvPr/>
        </p:nvSpPr>
        <p:spPr>
          <a:xfrm>
            <a:off x="596591" y="6616283"/>
            <a:ext cx="5344803" cy="163983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Economia, Educação, Mobilidade e Urbanismo, Infraestrutura, Meio Ambiente;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Fazenda; Indústria, Comércio e Qualificação Profissional; Infraestrutura e Planejamento, Meio Ambiente; Educação.</a:t>
            </a:r>
            <a:endParaRPr/>
          </a:p>
        </p:txBody>
      </p:sp>
      <p:sp>
        <p:nvSpPr>
          <p:cNvPr id="331" name="Google Shape;331;p1"/>
          <p:cNvSpPr/>
          <p:nvPr/>
        </p:nvSpPr>
        <p:spPr>
          <a:xfrm>
            <a:off x="7449380" y="3724931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Levantamento preciso das informações de produção e desenvolvimento econômico na cidade</a:t>
            </a:r>
            <a:endParaRPr/>
          </a:p>
        </p:txBody>
      </p:sp>
      <p:cxnSp>
        <p:nvCxnSpPr>
          <p:cNvPr id="332" name="Google Shape;332;p1"/>
          <p:cNvCxnSpPr>
            <a:stCxn id="305" idx="3"/>
            <a:endCxn id="331" idx="1"/>
          </p:cNvCxnSpPr>
          <p:nvPr/>
        </p:nvCxnSpPr>
        <p:spPr>
          <a:xfrm flipH="1" rot="10800000">
            <a:off x="7119547" y="3955364"/>
            <a:ext cx="329700" cy="11148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3" name="Google Shape;333;p1"/>
          <p:cNvSpPr/>
          <p:nvPr/>
        </p:nvSpPr>
        <p:spPr>
          <a:xfrm>
            <a:off x="7447612" y="5011162"/>
            <a:ext cx="4403263" cy="48477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portal de atração de investimentos englobando dados e informações de todos os eixos</a:t>
            </a:r>
            <a:endParaRPr/>
          </a:p>
        </p:txBody>
      </p:sp>
      <p:cxnSp>
        <p:nvCxnSpPr>
          <p:cNvPr id="334" name="Google Shape;334;p1"/>
          <p:cNvCxnSpPr>
            <a:stCxn id="305" idx="3"/>
            <a:endCxn id="333" idx="1"/>
          </p:cNvCxnSpPr>
          <p:nvPr/>
        </p:nvCxnSpPr>
        <p:spPr>
          <a:xfrm>
            <a:off x="7119547" y="5070164"/>
            <a:ext cx="328200" cy="1833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5" name="Google Shape;335;p1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766" name="Google Shape;766;p10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COMÉRCIO E SERVIÇOS</a:t>
            </a:r>
            <a:endParaRPr/>
          </a:p>
        </p:txBody>
      </p:sp>
      <p:sp>
        <p:nvSpPr>
          <p:cNvPr id="767" name="Google Shape;767;p10"/>
          <p:cNvSpPr txBox="1"/>
          <p:nvPr/>
        </p:nvSpPr>
        <p:spPr>
          <a:xfrm>
            <a:off x="2446573" y="128947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768" name="Google Shape;768;p10"/>
          <p:cNvSpPr txBox="1"/>
          <p:nvPr/>
        </p:nvSpPr>
        <p:spPr>
          <a:xfrm>
            <a:off x="5212010" y="1283326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769" name="Google Shape;769;p10"/>
          <p:cNvSpPr txBox="1"/>
          <p:nvPr/>
        </p:nvSpPr>
        <p:spPr>
          <a:xfrm>
            <a:off x="8391489" y="1227617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770" name="Google Shape;770;p10"/>
          <p:cNvSpPr txBox="1"/>
          <p:nvPr/>
        </p:nvSpPr>
        <p:spPr>
          <a:xfrm>
            <a:off x="186688" y="128947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819435" y="4064805"/>
            <a:ext cx="1806004" cy="871438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referência no atendimento regional nos setores de comércio e serviços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2" name="Google Shape;772;p10"/>
          <p:cNvCxnSpPr>
            <a:stCxn id="771" idx="3"/>
            <a:endCxn id="773" idx="1"/>
          </p:cNvCxnSpPr>
          <p:nvPr/>
        </p:nvCxnSpPr>
        <p:spPr>
          <a:xfrm>
            <a:off x="2625439" y="4500524"/>
            <a:ext cx="245400" cy="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3" name="Google Shape;773;p10"/>
          <p:cNvSpPr/>
          <p:nvPr/>
        </p:nvSpPr>
        <p:spPr>
          <a:xfrm>
            <a:off x="2870718" y="4154141"/>
            <a:ext cx="1806004" cy="695911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das empresas locais</a:t>
            </a: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5036302" y="2477126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Colaboração e Parcerias</a:t>
            </a:r>
            <a:endParaRPr/>
          </a:p>
        </p:txBody>
      </p:sp>
      <p:cxnSp>
        <p:nvCxnSpPr>
          <p:cNvPr id="775" name="Google Shape;775;p10"/>
          <p:cNvCxnSpPr>
            <a:stCxn id="773" idx="3"/>
            <a:endCxn id="774" idx="1"/>
          </p:cNvCxnSpPr>
          <p:nvPr/>
        </p:nvCxnSpPr>
        <p:spPr>
          <a:xfrm flipH="1" rot="10800000">
            <a:off x="4676722" y="2825096"/>
            <a:ext cx="359700" cy="16770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6" name="Google Shape;776;p10"/>
          <p:cNvSpPr/>
          <p:nvPr/>
        </p:nvSpPr>
        <p:spPr>
          <a:xfrm>
            <a:off x="7614642" y="2188273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uma rede de cooperação entre os agentes comerciais</a:t>
            </a:r>
            <a:endParaRPr/>
          </a:p>
        </p:txBody>
      </p:sp>
      <p:cxnSp>
        <p:nvCxnSpPr>
          <p:cNvPr id="777" name="Google Shape;777;p10"/>
          <p:cNvCxnSpPr>
            <a:stCxn id="774" idx="3"/>
            <a:endCxn id="776" idx="1"/>
          </p:cNvCxnSpPr>
          <p:nvPr/>
        </p:nvCxnSpPr>
        <p:spPr>
          <a:xfrm flipH="1" rot="10800000">
            <a:off x="7342165" y="2418882"/>
            <a:ext cx="272400" cy="4062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8" name="Google Shape;778;p10"/>
          <p:cNvSpPr/>
          <p:nvPr/>
        </p:nvSpPr>
        <p:spPr>
          <a:xfrm>
            <a:off x="7614642" y="2677793"/>
            <a:ext cx="4361878" cy="36201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parcerias com entidades públicas e privadas para impulsionar iniciativas conjuntas</a:t>
            </a: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7614642" y="3651818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Oferecer programas de capacitação para microempresários e funcionários</a:t>
            </a:r>
            <a:endParaRPr/>
          </a:p>
        </p:txBody>
      </p:sp>
      <p:cxnSp>
        <p:nvCxnSpPr>
          <p:cNvPr id="780" name="Google Shape;780;p10"/>
          <p:cNvCxnSpPr>
            <a:stCxn id="774" idx="3"/>
            <a:endCxn id="778" idx="1"/>
          </p:cNvCxnSpPr>
          <p:nvPr/>
        </p:nvCxnSpPr>
        <p:spPr>
          <a:xfrm>
            <a:off x="7342165" y="2825082"/>
            <a:ext cx="272400" cy="33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81" name="Google Shape;781;p10"/>
          <p:cNvCxnSpPr>
            <a:stCxn id="782" idx="3"/>
            <a:endCxn id="779" idx="1"/>
          </p:cNvCxnSpPr>
          <p:nvPr/>
        </p:nvCxnSpPr>
        <p:spPr>
          <a:xfrm flipH="1" rot="10800000">
            <a:off x="7342165" y="3858209"/>
            <a:ext cx="272400" cy="4509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3" name="Google Shape;783;p10"/>
          <p:cNvSpPr/>
          <p:nvPr/>
        </p:nvSpPr>
        <p:spPr>
          <a:xfrm>
            <a:off x="7614642" y="4101604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da formação empreendedora nas escolas da cidade</a:t>
            </a:r>
            <a:endParaRPr/>
          </a:p>
        </p:txBody>
      </p:sp>
      <p:cxnSp>
        <p:nvCxnSpPr>
          <p:cNvPr id="784" name="Google Shape;784;p10"/>
          <p:cNvCxnSpPr>
            <a:stCxn id="782" idx="3"/>
            <a:endCxn id="783" idx="1"/>
          </p:cNvCxnSpPr>
          <p:nvPr/>
        </p:nvCxnSpPr>
        <p:spPr>
          <a:xfrm flipH="1" rot="10800000">
            <a:off x="7342165" y="4308209"/>
            <a:ext cx="272400" cy="9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5" name="Google Shape;785;p10"/>
          <p:cNvSpPr/>
          <p:nvPr/>
        </p:nvSpPr>
        <p:spPr>
          <a:xfrm>
            <a:off x="7614642" y="4551390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Reestruturação da capacitação focada nos novos conceitos de experiência do usuário</a:t>
            </a:r>
            <a:endParaRPr/>
          </a:p>
        </p:txBody>
      </p:sp>
      <p:cxnSp>
        <p:nvCxnSpPr>
          <p:cNvPr id="786" name="Google Shape;786;p10"/>
          <p:cNvCxnSpPr>
            <a:stCxn id="782" idx="3"/>
            <a:endCxn id="785" idx="1"/>
          </p:cNvCxnSpPr>
          <p:nvPr/>
        </p:nvCxnSpPr>
        <p:spPr>
          <a:xfrm>
            <a:off x="7342165" y="4309109"/>
            <a:ext cx="272400" cy="4488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2" name="Google Shape;782;p10"/>
          <p:cNvSpPr/>
          <p:nvPr/>
        </p:nvSpPr>
        <p:spPr>
          <a:xfrm>
            <a:off x="5036302" y="3961153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Capacitação e Desenvolvimento Profissional</a:t>
            </a:r>
            <a:endParaRPr/>
          </a:p>
        </p:txBody>
      </p:sp>
      <p:cxnSp>
        <p:nvCxnSpPr>
          <p:cNvPr id="787" name="Google Shape;787;p10"/>
          <p:cNvCxnSpPr>
            <a:stCxn id="773" idx="3"/>
            <a:endCxn id="782" idx="1"/>
          </p:cNvCxnSpPr>
          <p:nvPr/>
        </p:nvCxnSpPr>
        <p:spPr>
          <a:xfrm flipH="1" rot="10800000">
            <a:off x="4676722" y="4309197"/>
            <a:ext cx="359700" cy="1929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8" name="Google Shape;788;p10"/>
          <p:cNvSpPr/>
          <p:nvPr/>
        </p:nvSpPr>
        <p:spPr>
          <a:xfrm>
            <a:off x="5024705" y="5248462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Aproveitamento da demanda do setor público</a:t>
            </a:r>
            <a:endParaRPr/>
          </a:p>
        </p:txBody>
      </p:sp>
      <p:cxnSp>
        <p:nvCxnSpPr>
          <p:cNvPr id="789" name="Google Shape;789;p10"/>
          <p:cNvCxnSpPr>
            <a:stCxn id="773" idx="3"/>
            <a:endCxn id="788" idx="1"/>
          </p:cNvCxnSpPr>
          <p:nvPr/>
        </p:nvCxnSpPr>
        <p:spPr>
          <a:xfrm>
            <a:off x="4676722" y="4502097"/>
            <a:ext cx="348000" cy="10944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0" name="Google Shape;790;p10"/>
          <p:cNvSpPr/>
          <p:nvPr/>
        </p:nvSpPr>
        <p:spPr>
          <a:xfrm>
            <a:off x="7598883" y="5115393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a transparência nos processos de licitação e contratação</a:t>
            </a: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7598883" y="5565179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padrões de parcerias justas e eficientes com o setor público</a:t>
            </a: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7614642" y="3085387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canal direto para aproveitamento de licitações do setor público pelo mercado local </a:t>
            </a:r>
            <a:endParaRPr/>
          </a:p>
        </p:txBody>
      </p:sp>
      <p:cxnSp>
        <p:nvCxnSpPr>
          <p:cNvPr id="793" name="Google Shape;793;p10"/>
          <p:cNvCxnSpPr>
            <a:stCxn id="774" idx="3"/>
            <a:endCxn id="792" idx="1"/>
          </p:cNvCxnSpPr>
          <p:nvPr/>
        </p:nvCxnSpPr>
        <p:spPr>
          <a:xfrm>
            <a:off x="7342165" y="2825081"/>
            <a:ext cx="272400" cy="4668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94" name="Google Shape;794;p10"/>
          <p:cNvCxnSpPr>
            <a:stCxn id="788" idx="3"/>
            <a:endCxn id="790" idx="1"/>
          </p:cNvCxnSpPr>
          <p:nvPr/>
        </p:nvCxnSpPr>
        <p:spPr>
          <a:xfrm flipH="1" rot="10800000">
            <a:off x="7330568" y="5321918"/>
            <a:ext cx="268200" cy="2745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95" name="Google Shape;795;p10"/>
          <p:cNvCxnSpPr>
            <a:stCxn id="788" idx="3"/>
            <a:endCxn id="791" idx="1"/>
          </p:cNvCxnSpPr>
          <p:nvPr/>
        </p:nvCxnSpPr>
        <p:spPr>
          <a:xfrm>
            <a:off x="7330568" y="5596418"/>
            <a:ext cx="268200" cy="175200"/>
          </a:xfrm>
          <a:prstGeom prst="bentConnector3">
            <a:avLst>
              <a:gd fmla="val 50021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6" name="Google Shape;796;p10"/>
          <p:cNvSpPr/>
          <p:nvPr/>
        </p:nvSpPr>
        <p:spPr>
          <a:xfrm>
            <a:off x="5004783" y="6302051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Reestruturação do processo de venda</a:t>
            </a: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7583124" y="6071546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de plataformas de venda online e aplicativos para consumidores. </a:t>
            </a: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7583124" y="6580116"/>
            <a:ext cx="4361878" cy="3620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Adaptação digital das empresas locais para competir com o e-commerce</a:t>
            </a: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7583124" y="6987710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estratégias de marketing que enfatizem a identidade e diferenciais das marcas locais</a:t>
            </a:r>
            <a:endParaRPr/>
          </a:p>
        </p:txBody>
      </p:sp>
      <p:cxnSp>
        <p:nvCxnSpPr>
          <p:cNvPr id="800" name="Google Shape;800;p10"/>
          <p:cNvCxnSpPr>
            <a:stCxn id="773" idx="3"/>
            <a:endCxn id="796" idx="1"/>
          </p:cNvCxnSpPr>
          <p:nvPr/>
        </p:nvCxnSpPr>
        <p:spPr>
          <a:xfrm>
            <a:off x="4676722" y="4502097"/>
            <a:ext cx="328200" cy="21480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1" name="Google Shape;801;p10"/>
          <p:cNvSpPr/>
          <p:nvPr/>
        </p:nvSpPr>
        <p:spPr>
          <a:xfrm>
            <a:off x="7583124" y="7437714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campanhas de conscientização para o público sobre o impacto econômico positivo do apoio ao comércio local</a:t>
            </a:r>
            <a:endParaRPr/>
          </a:p>
        </p:txBody>
      </p:sp>
      <p:cxnSp>
        <p:nvCxnSpPr>
          <p:cNvPr id="802" name="Google Shape;802;p10"/>
          <p:cNvCxnSpPr>
            <a:stCxn id="796" idx="3"/>
            <a:endCxn id="797" idx="1"/>
          </p:cNvCxnSpPr>
          <p:nvPr/>
        </p:nvCxnSpPr>
        <p:spPr>
          <a:xfrm flipH="1" rot="10800000">
            <a:off x="7310646" y="6302007"/>
            <a:ext cx="272400" cy="3480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03" name="Google Shape;803;p10"/>
          <p:cNvCxnSpPr>
            <a:stCxn id="796" idx="3"/>
            <a:endCxn id="798" idx="1"/>
          </p:cNvCxnSpPr>
          <p:nvPr/>
        </p:nvCxnSpPr>
        <p:spPr>
          <a:xfrm>
            <a:off x="7310646" y="6650007"/>
            <a:ext cx="272400" cy="1110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04" name="Google Shape;804;p10"/>
          <p:cNvCxnSpPr>
            <a:stCxn id="796" idx="3"/>
            <a:endCxn id="799" idx="1"/>
          </p:cNvCxnSpPr>
          <p:nvPr/>
        </p:nvCxnSpPr>
        <p:spPr>
          <a:xfrm>
            <a:off x="7310646" y="6650007"/>
            <a:ext cx="272400" cy="5442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05" name="Google Shape;805;p10"/>
          <p:cNvCxnSpPr>
            <a:stCxn id="796" idx="3"/>
            <a:endCxn id="801" idx="1"/>
          </p:cNvCxnSpPr>
          <p:nvPr/>
        </p:nvCxnSpPr>
        <p:spPr>
          <a:xfrm>
            <a:off x="7310646" y="6650007"/>
            <a:ext cx="272400" cy="9942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6" name="Google Shape;806;p10"/>
          <p:cNvSpPr/>
          <p:nvPr/>
        </p:nvSpPr>
        <p:spPr>
          <a:xfrm>
            <a:off x="7583124" y="7891573"/>
            <a:ext cx="4361878" cy="61899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feiras livres e eventos que valorizem o empreendedor local, transformando o ambiente de consumo em turismo e lazer</a:t>
            </a:r>
            <a:endParaRPr/>
          </a:p>
        </p:txBody>
      </p:sp>
      <p:cxnSp>
        <p:nvCxnSpPr>
          <p:cNvPr id="807" name="Google Shape;807;p10"/>
          <p:cNvCxnSpPr>
            <a:stCxn id="796" idx="3"/>
            <a:endCxn id="806" idx="1"/>
          </p:cNvCxnSpPr>
          <p:nvPr/>
        </p:nvCxnSpPr>
        <p:spPr>
          <a:xfrm>
            <a:off x="7310646" y="6650007"/>
            <a:ext cx="272400" cy="15510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8" name="Google Shape;808;p10"/>
          <p:cNvSpPr/>
          <p:nvPr/>
        </p:nvSpPr>
        <p:spPr>
          <a:xfrm>
            <a:off x="819435" y="7374035"/>
            <a:ext cx="6485527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Novas empresas, % novos empregos, % empresas municipais em relação a região , % empregos municipais em relação a região, % crescimento do PIB no setor, % Vendas Online do comércio local</a:t>
            </a:r>
            <a:endParaRPr/>
          </a:p>
        </p:txBody>
      </p:sp>
      <p:sp>
        <p:nvSpPr>
          <p:cNvPr id="809" name="Google Shape;809;p10"/>
          <p:cNvSpPr/>
          <p:nvPr/>
        </p:nvSpPr>
        <p:spPr>
          <a:xfrm>
            <a:off x="819435" y="5433861"/>
            <a:ext cx="3748476" cy="1754575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Comércio e serviços Educação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Indústria, Comércio e Qualificação Profissional; Educação.</a:t>
            </a:r>
            <a:endParaRPr/>
          </a:p>
        </p:txBody>
      </p:sp>
      <p:grpSp>
        <p:nvGrpSpPr>
          <p:cNvPr id="810" name="Google Shape;810;p10"/>
          <p:cNvGrpSpPr/>
          <p:nvPr/>
        </p:nvGrpSpPr>
        <p:grpSpPr>
          <a:xfrm>
            <a:off x="914996" y="1856044"/>
            <a:ext cx="8179573" cy="1954093"/>
            <a:chOff x="400050" y="1500219"/>
            <a:chExt cx="8179573" cy="1954092"/>
          </a:xfrm>
        </p:grpSpPr>
        <p:grpSp>
          <p:nvGrpSpPr>
            <p:cNvPr id="811" name="Google Shape;811;p10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812" name="Google Shape;812;p10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813" name="Google Shape;813;p10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814" name="Google Shape;814;p10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815" name="Google Shape;815;p10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10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10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0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0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0" name="Google Shape;820;p10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0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0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0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10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825" name="Google Shape;825;p10"/>
          <p:cNvSpPr/>
          <p:nvPr/>
        </p:nvSpPr>
        <p:spPr>
          <a:xfrm>
            <a:off x="7614642" y="1771081"/>
            <a:ext cx="4361878" cy="3620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de estratégias de livre comércio, com diminuição de interferência do setor público</a:t>
            </a:r>
            <a:endParaRPr/>
          </a:p>
        </p:txBody>
      </p:sp>
      <p:cxnSp>
        <p:nvCxnSpPr>
          <p:cNvPr id="826" name="Google Shape;826;p10"/>
          <p:cNvCxnSpPr>
            <a:stCxn id="774" idx="3"/>
            <a:endCxn id="825" idx="1"/>
          </p:cNvCxnSpPr>
          <p:nvPr/>
        </p:nvCxnSpPr>
        <p:spPr>
          <a:xfrm flipH="1" rot="10800000">
            <a:off x="7342165" y="1952082"/>
            <a:ext cx="272400" cy="8730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7" name="Google Shape;827;p10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 b="0" sz="101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1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833" name="Google Shape;833;p11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INFRAESTRUTURA</a:t>
            </a: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8425580" y="1624030"/>
            <a:ext cx="3750840" cy="40326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 a revisão da hierarquia viária prevista no Plano de Mobilidade</a:t>
            </a:r>
            <a:endParaRPr/>
          </a:p>
        </p:txBody>
      </p:sp>
      <p:cxnSp>
        <p:nvCxnSpPr>
          <p:cNvPr id="835" name="Google Shape;835;p11"/>
          <p:cNvCxnSpPr>
            <a:stCxn id="836" idx="3"/>
            <a:endCxn id="837" idx="1"/>
          </p:cNvCxnSpPr>
          <p:nvPr/>
        </p:nvCxnSpPr>
        <p:spPr>
          <a:xfrm flipH="1" rot="10800000">
            <a:off x="2788593" y="4273742"/>
            <a:ext cx="177600" cy="9372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7" name="Google Shape;837;p11"/>
          <p:cNvSpPr/>
          <p:nvPr/>
        </p:nvSpPr>
        <p:spPr>
          <a:xfrm>
            <a:off x="2966317" y="3816853"/>
            <a:ext cx="2059939" cy="913818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execução e manutenção efetiva da demanda de infraestrutura planejada</a:t>
            </a: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5232901" y="2055231"/>
            <a:ext cx="3016466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Execução das diretrizes previstas no Plano de Mobilidade</a:t>
            </a:r>
            <a:endParaRPr/>
          </a:p>
        </p:txBody>
      </p:sp>
      <p:cxnSp>
        <p:nvCxnSpPr>
          <p:cNvPr id="839" name="Google Shape;839;p11"/>
          <p:cNvCxnSpPr>
            <a:stCxn id="837" idx="3"/>
            <a:endCxn id="838" idx="1"/>
          </p:cNvCxnSpPr>
          <p:nvPr/>
        </p:nvCxnSpPr>
        <p:spPr>
          <a:xfrm flipH="1" rot="10800000">
            <a:off x="5026256" y="2403262"/>
            <a:ext cx="206700" cy="18705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0" name="Google Shape;840;p11"/>
          <p:cNvSpPr/>
          <p:nvPr/>
        </p:nvSpPr>
        <p:spPr>
          <a:xfrm>
            <a:off x="8420522" y="2054102"/>
            <a:ext cx="3750840" cy="40326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da ampliação viária prevista, incluindo o anel viário</a:t>
            </a:r>
            <a:endParaRPr/>
          </a:p>
        </p:txBody>
      </p:sp>
      <p:cxnSp>
        <p:nvCxnSpPr>
          <p:cNvPr id="841" name="Google Shape;841;p11"/>
          <p:cNvCxnSpPr>
            <a:stCxn id="838" idx="3"/>
            <a:endCxn id="840" idx="1"/>
          </p:cNvCxnSpPr>
          <p:nvPr/>
        </p:nvCxnSpPr>
        <p:spPr>
          <a:xfrm flipH="1" rot="10800000">
            <a:off x="8249367" y="2255587"/>
            <a:ext cx="171300" cy="147600"/>
          </a:xfrm>
          <a:prstGeom prst="bentConnector3">
            <a:avLst>
              <a:gd fmla="val 4995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2" name="Google Shape;842;p11"/>
          <p:cNvSpPr/>
          <p:nvPr/>
        </p:nvSpPr>
        <p:spPr>
          <a:xfrm>
            <a:off x="8417993" y="2479915"/>
            <a:ext cx="3750840" cy="41859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as diretrizes de mobilidade ativa previstas, principalmente no centro da cidade</a:t>
            </a:r>
            <a:endParaRPr/>
          </a:p>
        </p:txBody>
      </p:sp>
      <p:cxnSp>
        <p:nvCxnSpPr>
          <p:cNvPr id="843" name="Google Shape;843;p11"/>
          <p:cNvCxnSpPr>
            <a:stCxn id="838" idx="3"/>
            <a:endCxn id="842" idx="1"/>
          </p:cNvCxnSpPr>
          <p:nvPr/>
        </p:nvCxnSpPr>
        <p:spPr>
          <a:xfrm>
            <a:off x="8249367" y="2403187"/>
            <a:ext cx="168600" cy="2859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4" name="Google Shape;844;p11"/>
          <p:cNvSpPr/>
          <p:nvPr/>
        </p:nvSpPr>
        <p:spPr>
          <a:xfrm>
            <a:off x="8400595" y="2913008"/>
            <a:ext cx="3750840" cy="41859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as mudanças das linhas de ônibus e construção do novo terminal previstos</a:t>
            </a:r>
            <a:endParaRPr/>
          </a:p>
        </p:txBody>
      </p:sp>
      <p:cxnSp>
        <p:nvCxnSpPr>
          <p:cNvPr id="845" name="Google Shape;845;p11"/>
          <p:cNvCxnSpPr>
            <a:stCxn id="838" idx="3"/>
            <a:endCxn id="844" idx="1"/>
          </p:cNvCxnSpPr>
          <p:nvPr/>
        </p:nvCxnSpPr>
        <p:spPr>
          <a:xfrm>
            <a:off x="8249367" y="2403187"/>
            <a:ext cx="151200" cy="719100"/>
          </a:xfrm>
          <a:prstGeom prst="bentConnector3">
            <a:avLst>
              <a:gd fmla="val 5000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6" name="Google Shape;846;p11"/>
          <p:cNvCxnSpPr>
            <a:stCxn id="838" idx="3"/>
            <a:endCxn id="834" idx="1"/>
          </p:cNvCxnSpPr>
          <p:nvPr/>
        </p:nvCxnSpPr>
        <p:spPr>
          <a:xfrm flipH="1" rot="10800000">
            <a:off x="8249367" y="1825687"/>
            <a:ext cx="176100" cy="577500"/>
          </a:xfrm>
          <a:prstGeom prst="bentConnector3">
            <a:avLst>
              <a:gd fmla="val 5003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7" name="Google Shape;847;p11"/>
          <p:cNvSpPr/>
          <p:nvPr/>
        </p:nvSpPr>
        <p:spPr>
          <a:xfrm>
            <a:off x="8437657" y="4001889"/>
            <a:ext cx="3750840" cy="622489"/>
          </a:xfrm>
          <a:prstGeom prst="roundRect">
            <a:avLst>
              <a:gd fmla="val 13334" name="adj"/>
            </a:avLst>
          </a:prstGeom>
          <a:solidFill>
            <a:srgbClr val="FF99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da viabilidade de implementação do VLT na linha férrea existente</a:t>
            </a: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8396366" y="3403475"/>
            <a:ext cx="3750840" cy="51335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Políticas para assegurar a manutenção contínua da qualidade das vias</a:t>
            </a: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5232901" y="3411379"/>
            <a:ext cx="3016466" cy="479788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contínua nas condições de trânsito</a:t>
            </a:r>
            <a:endParaRPr/>
          </a:p>
        </p:txBody>
      </p:sp>
      <p:cxnSp>
        <p:nvCxnSpPr>
          <p:cNvPr id="850" name="Google Shape;850;p11"/>
          <p:cNvCxnSpPr>
            <a:stCxn id="837" idx="3"/>
            <a:endCxn id="849" idx="1"/>
          </p:cNvCxnSpPr>
          <p:nvPr/>
        </p:nvCxnSpPr>
        <p:spPr>
          <a:xfrm flipH="1" rot="10800000">
            <a:off x="5026256" y="3651262"/>
            <a:ext cx="206700" cy="6225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1" name="Google Shape;851;p11"/>
          <p:cNvCxnSpPr>
            <a:stCxn id="849" idx="3"/>
            <a:endCxn id="848" idx="1"/>
          </p:cNvCxnSpPr>
          <p:nvPr/>
        </p:nvCxnSpPr>
        <p:spPr>
          <a:xfrm>
            <a:off x="8249367" y="3651273"/>
            <a:ext cx="147000" cy="90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2" name="Google Shape;852;p11"/>
          <p:cNvCxnSpPr>
            <a:stCxn id="853" idx="3"/>
            <a:endCxn id="847" idx="1"/>
          </p:cNvCxnSpPr>
          <p:nvPr/>
        </p:nvCxnSpPr>
        <p:spPr>
          <a:xfrm>
            <a:off x="8205876" y="4312830"/>
            <a:ext cx="231900" cy="600"/>
          </a:xfrm>
          <a:prstGeom prst="bentConnector3">
            <a:avLst>
              <a:gd fmla="val 4997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3" name="Google Shape;853;p11"/>
          <p:cNvSpPr/>
          <p:nvPr/>
        </p:nvSpPr>
        <p:spPr>
          <a:xfrm>
            <a:off x="5189410" y="4009911"/>
            <a:ext cx="3016466" cy="60583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da implementação de outros modais de deslocamento urbano</a:t>
            </a:r>
            <a:endParaRPr/>
          </a:p>
        </p:txBody>
      </p:sp>
      <p:cxnSp>
        <p:nvCxnSpPr>
          <p:cNvPr id="854" name="Google Shape;854;p11"/>
          <p:cNvCxnSpPr>
            <a:stCxn id="837" idx="3"/>
            <a:endCxn id="853" idx="1"/>
          </p:cNvCxnSpPr>
          <p:nvPr/>
        </p:nvCxnSpPr>
        <p:spPr>
          <a:xfrm>
            <a:off x="5026256" y="4273762"/>
            <a:ext cx="163200" cy="390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6" name="Google Shape;836;p11"/>
          <p:cNvSpPr/>
          <p:nvPr/>
        </p:nvSpPr>
        <p:spPr>
          <a:xfrm>
            <a:off x="517081" y="4283910"/>
            <a:ext cx="2271512" cy="1854063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Proporcionar uma mobilidade eficiente, sustentável e acessível, melhorando a qualidade de vida dos cidadãos e contribuindo para a vitalidade e desenvolvimento da cidade.</a:t>
            </a: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948614" y="5464576"/>
            <a:ext cx="2059939" cy="955215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do Transporte inclusivo e de baixa emissão</a:t>
            </a:r>
            <a:endParaRPr/>
          </a:p>
        </p:txBody>
      </p:sp>
      <p:cxnSp>
        <p:nvCxnSpPr>
          <p:cNvPr id="856" name="Google Shape;856;p11"/>
          <p:cNvCxnSpPr>
            <a:stCxn id="836" idx="3"/>
            <a:endCxn id="855" idx="1"/>
          </p:cNvCxnSpPr>
          <p:nvPr/>
        </p:nvCxnSpPr>
        <p:spPr>
          <a:xfrm>
            <a:off x="2788593" y="5210942"/>
            <a:ext cx="159900" cy="731100"/>
          </a:xfrm>
          <a:prstGeom prst="bentConnector3">
            <a:avLst>
              <a:gd fmla="val 5003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7" name="Google Shape;857;p11"/>
          <p:cNvSpPr/>
          <p:nvPr/>
        </p:nvSpPr>
        <p:spPr>
          <a:xfrm>
            <a:off x="8437657" y="4731271"/>
            <a:ext cx="3750840" cy="26702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acessibilidade no transporte público</a:t>
            </a:r>
            <a:endParaRPr/>
          </a:p>
        </p:txBody>
      </p:sp>
      <p:cxnSp>
        <p:nvCxnSpPr>
          <p:cNvPr id="858" name="Google Shape;858;p11"/>
          <p:cNvCxnSpPr>
            <a:stCxn id="859" idx="3"/>
            <a:endCxn id="857" idx="1"/>
          </p:cNvCxnSpPr>
          <p:nvPr/>
        </p:nvCxnSpPr>
        <p:spPr>
          <a:xfrm flipH="1" rot="10800000">
            <a:off x="8211766" y="4864696"/>
            <a:ext cx="225900" cy="326400"/>
          </a:xfrm>
          <a:prstGeom prst="bentConnector3">
            <a:avLst>
              <a:gd fmla="val 4999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9" name="Google Shape;859;p11"/>
          <p:cNvSpPr/>
          <p:nvPr/>
        </p:nvSpPr>
        <p:spPr>
          <a:xfrm>
            <a:off x="5195300" y="4934417"/>
            <a:ext cx="3016466" cy="513358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a acessibilidade do transporte</a:t>
            </a: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8437657" y="5046869"/>
            <a:ext cx="3750840" cy="40090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a quantidade de vagas acessíveis no centro da cidade</a:t>
            </a: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8462322" y="6048520"/>
            <a:ext cx="3718746" cy="39208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e acompanhar indicadores de sustentabilidade</a:t>
            </a: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8439722" y="6497848"/>
            <a:ext cx="3750840" cy="51335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na restrição para circulação de veículos com alta emissão</a:t>
            </a: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8425000" y="7041497"/>
            <a:ext cx="3750840" cy="51335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da implantação da frota de ônibus elétrico</a:t>
            </a: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8425000" y="5503602"/>
            <a:ext cx="3750840" cy="51335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incentivos para produção e utilização de veículos de baixa emissão de poluentes no município</a:t>
            </a:r>
            <a:endParaRPr/>
          </a:p>
        </p:txBody>
      </p:sp>
      <p:cxnSp>
        <p:nvCxnSpPr>
          <p:cNvPr id="865" name="Google Shape;865;p11"/>
          <p:cNvCxnSpPr>
            <a:stCxn id="859" idx="3"/>
            <a:endCxn id="860" idx="1"/>
          </p:cNvCxnSpPr>
          <p:nvPr/>
        </p:nvCxnSpPr>
        <p:spPr>
          <a:xfrm>
            <a:off x="8211766" y="5191096"/>
            <a:ext cx="225900" cy="56100"/>
          </a:xfrm>
          <a:prstGeom prst="bentConnector3">
            <a:avLst>
              <a:gd fmla="val 4999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6" name="Google Shape;866;p11"/>
          <p:cNvCxnSpPr>
            <a:stCxn id="855" idx="3"/>
            <a:endCxn id="859" idx="1"/>
          </p:cNvCxnSpPr>
          <p:nvPr/>
        </p:nvCxnSpPr>
        <p:spPr>
          <a:xfrm flipH="1" rot="10800000">
            <a:off x="5008553" y="5190984"/>
            <a:ext cx="186600" cy="751200"/>
          </a:xfrm>
          <a:prstGeom prst="bentConnector3">
            <a:avLst>
              <a:gd fmla="val 5003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7" name="Google Shape;867;p11"/>
          <p:cNvCxnSpPr>
            <a:stCxn id="855" idx="3"/>
            <a:endCxn id="868" idx="1"/>
          </p:cNvCxnSpPr>
          <p:nvPr/>
        </p:nvCxnSpPr>
        <p:spPr>
          <a:xfrm>
            <a:off x="5008553" y="5942184"/>
            <a:ext cx="180900" cy="498300"/>
          </a:xfrm>
          <a:prstGeom prst="bentConnector3">
            <a:avLst>
              <a:gd fmla="val 4998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68" name="Google Shape;868;p11"/>
          <p:cNvSpPr/>
          <p:nvPr/>
        </p:nvSpPr>
        <p:spPr>
          <a:xfrm>
            <a:off x="5189410" y="6092648"/>
            <a:ext cx="3016466" cy="69591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Estimular o aumento da frota de baixa emissão</a:t>
            </a:r>
            <a:endParaRPr/>
          </a:p>
        </p:txBody>
      </p:sp>
      <p:cxnSp>
        <p:nvCxnSpPr>
          <p:cNvPr id="869" name="Google Shape;869;p11"/>
          <p:cNvCxnSpPr>
            <a:stCxn id="868" idx="3"/>
            <a:endCxn id="864" idx="1"/>
          </p:cNvCxnSpPr>
          <p:nvPr/>
        </p:nvCxnSpPr>
        <p:spPr>
          <a:xfrm flipH="1" rot="10800000">
            <a:off x="8205876" y="5760204"/>
            <a:ext cx="219000" cy="680400"/>
          </a:xfrm>
          <a:prstGeom prst="bentConnector3">
            <a:avLst>
              <a:gd fmla="val 5002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0" name="Google Shape;870;p11"/>
          <p:cNvCxnSpPr>
            <a:stCxn id="868" idx="3"/>
            <a:endCxn id="861" idx="1"/>
          </p:cNvCxnSpPr>
          <p:nvPr/>
        </p:nvCxnSpPr>
        <p:spPr>
          <a:xfrm flipH="1" rot="10800000">
            <a:off x="8205876" y="6244704"/>
            <a:ext cx="256500" cy="195900"/>
          </a:xfrm>
          <a:prstGeom prst="bentConnector3">
            <a:avLst>
              <a:gd fmla="val 4998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1" name="Google Shape;871;p11"/>
          <p:cNvCxnSpPr>
            <a:stCxn id="868" idx="3"/>
            <a:endCxn id="862" idx="1"/>
          </p:cNvCxnSpPr>
          <p:nvPr/>
        </p:nvCxnSpPr>
        <p:spPr>
          <a:xfrm>
            <a:off x="8205876" y="6440604"/>
            <a:ext cx="233700" cy="313800"/>
          </a:xfrm>
          <a:prstGeom prst="bentConnector3">
            <a:avLst>
              <a:gd fmla="val 5003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2" name="Google Shape;872;p11"/>
          <p:cNvCxnSpPr>
            <a:stCxn id="868" idx="3"/>
            <a:endCxn id="863" idx="1"/>
          </p:cNvCxnSpPr>
          <p:nvPr/>
        </p:nvCxnSpPr>
        <p:spPr>
          <a:xfrm>
            <a:off x="8205876" y="6440604"/>
            <a:ext cx="219000" cy="857700"/>
          </a:xfrm>
          <a:prstGeom prst="bentConnector3">
            <a:avLst>
              <a:gd fmla="val 5002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73" name="Google Shape;873;p11"/>
          <p:cNvSpPr txBox="1"/>
          <p:nvPr/>
        </p:nvSpPr>
        <p:spPr>
          <a:xfrm>
            <a:off x="3016321" y="1283947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874" name="Google Shape;874;p11"/>
          <p:cNvSpPr txBox="1"/>
          <p:nvPr/>
        </p:nvSpPr>
        <p:spPr>
          <a:xfrm>
            <a:off x="5806835" y="1259160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875" name="Google Shape;875;p11"/>
          <p:cNvSpPr txBox="1"/>
          <p:nvPr/>
        </p:nvSpPr>
        <p:spPr>
          <a:xfrm>
            <a:off x="9177443" y="1259160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876" name="Google Shape;876;p11"/>
          <p:cNvSpPr txBox="1"/>
          <p:nvPr/>
        </p:nvSpPr>
        <p:spPr>
          <a:xfrm>
            <a:off x="517081" y="1284171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877" name="Google Shape;877;p11"/>
          <p:cNvSpPr/>
          <p:nvPr/>
        </p:nvSpPr>
        <p:spPr>
          <a:xfrm>
            <a:off x="6575270" y="7651996"/>
            <a:ext cx="5593564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Automóveis de baixa emissão, % Emissão de poluentes per capita, Índice de Caminhabilidade das Calçadas, Kms de ciclovias per capita, Tempo médio das viagens, Área de viária utilizada por modal e usuário, Nº de vagas acessíveis</a:t>
            </a:r>
            <a:endParaRPr/>
          </a:p>
        </p:txBody>
      </p:sp>
      <p:sp>
        <p:nvSpPr>
          <p:cNvPr id="878" name="Google Shape;878;p11"/>
          <p:cNvSpPr/>
          <p:nvPr/>
        </p:nvSpPr>
        <p:spPr>
          <a:xfrm>
            <a:off x="517081" y="7651996"/>
            <a:ext cx="5939163" cy="1046347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Meio Ambiente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Serviços Públicos, Meio Ambiente </a:t>
            </a:r>
            <a:endParaRPr/>
          </a:p>
        </p:txBody>
      </p:sp>
      <p:grpSp>
        <p:nvGrpSpPr>
          <p:cNvPr id="879" name="Google Shape;879;p11"/>
          <p:cNvGrpSpPr/>
          <p:nvPr/>
        </p:nvGrpSpPr>
        <p:grpSpPr>
          <a:xfrm>
            <a:off x="517081" y="1701963"/>
            <a:ext cx="8179573" cy="1954093"/>
            <a:chOff x="400050" y="1500219"/>
            <a:chExt cx="8179573" cy="1954092"/>
          </a:xfrm>
        </p:grpSpPr>
        <p:grpSp>
          <p:nvGrpSpPr>
            <p:cNvPr id="880" name="Google Shape;880;p11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881" name="Google Shape;881;p11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882" name="Google Shape;882;p11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883" name="Google Shape;883;p11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884" name="Google Shape;884;p11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11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11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11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11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9" name="Google Shape;889;p11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1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1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1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3" name="Google Shape;893;p11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894" name="Google Shape;894;p11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900" name="Google Shape;900;p12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INFRAESTRUTURA</a:t>
            </a:r>
            <a:endParaRPr/>
          </a:p>
        </p:txBody>
      </p:sp>
      <p:sp>
        <p:nvSpPr>
          <p:cNvPr id="901" name="Google Shape;901;p12"/>
          <p:cNvSpPr/>
          <p:nvPr/>
        </p:nvSpPr>
        <p:spPr>
          <a:xfrm>
            <a:off x="664222" y="3972783"/>
            <a:ext cx="2038581" cy="1872917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Proporcionar uma mobilidade eficiente, sustentável e acessível, melhorando a qualidade de vida dos cidadãos e contribuindo para a vitalidade e desenvolvimento da cidade.</a:t>
            </a:r>
            <a:endParaRPr/>
          </a:p>
        </p:txBody>
      </p:sp>
      <p:sp>
        <p:nvSpPr>
          <p:cNvPr id="902" name="Google Shape;902;p12"/>
          <p:cNvSpPr/>
          <p:nvPr/>
        </p:nvSpPr>
        <p:spPr>
          <a:xfrm>
            <a:off x="8174851" y="6565625"/>
            <a:ext cx="4316654" cy="65420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faixas exclusivas de ônibus priorizando a circulação desse modo no eixo viário, com base em pesquisas de origem/destino</a:t>
            </a:r>
            <a:endParaRPr/>
          </a:p>
        </p:txBody>
      </p:sp>
      <p:sp>
        <p:nvSpPr>
          <p:cNvPr id="903" name="Google Shape;903;p12"/>
          <p:cNvSpPr/>
          <p:nvPr/>
        </p:nvSpPr>
        <p:spPr>
          <a:xfrm>
            <a:off x="8174851" y="7250282"/>
            <a:ext cx="4316654" cy="51335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do meio de transporte coletivo por meio dos canais de comunicação </a:t>
            </a:r>
            <a:endParaRPr/>
          </a:p>
        </p:txBody>
      </p:sp>
      <p:sp>
        <p:nvSpPr>
          <p:cNvPr id="904" name="Google Shape;904;p12"/>
          <p:cNvSpPr/>
          <p:nvPr/>
        </p:nvSpPr>
        <p:spPr>
          <a:xfrm>
            <a:off x="2960914" y="3945815"/>
            <a:ext cx="1698482" cy="1966957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Equilibrar a acessibilidade na cidade entre todos os modos de transporte</a:t>
            </a:r>
            <a:endParaRPr/>
          </a:p>
        </p:txBody>
      </p:sp>
      <p:cxnSp>
        <p:nvCxnSpPr>
          <p:cNvPr id="905" name="Google Shape;905;p12"/>
          <p:cNvCxnSpPr>
            <a:stCxn id="901" idx="3"/>
            <a:endCxn id="904" idx="1"/>
          </p:cNvCxnSpPr>
          <p:nvPr/>
        </p:nvCxnSpPr>
        <p:spPr>
          <a:xfrm>
            <a:off x="2702803" y="4909242"/>
            <a:ext cx="258000" cy="20100"/>
          </a:xfrm>
          <a:prstGeom prst="bentConnector3">
            <a:avLst>
              <a:gd fmla="val 5002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06" name="Google Shape;906;p12"/>
          <p:cNvSpPr/>
          <p:nvPr/>
        </p:nvSpPr>
        <p:spPr>
          <a:xfrm>
            <a:off x="8174851" y="6128559"/>
            <a:ext cx="4316654" cy="40619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o alinhamento do desenvolvimento urbano com os eixos de transporte coletivo</a:t>
            </a:r>
            <a:endParaRPr/>
          </a:p>
        </p:txBody>
      </p:sp>
      <p:sp>
        <p:nvSpPr>
          <p:cNvPr id="907" name="Google Shape;907;p12"/>
          <p:cNvSpPr/>
          <p:nvPr/>
        </p:nvSpPr>
        <p:spPr>
          <a:xfrm>
            <a:off x="4880774" y="5247342"/>
            <a:ext cx="2985191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a qualidade no uso do transporte público coletivo </a:t>
            </a:r>
            <a:endParaRPr/>
          </a:p>
        </p:txBody>
      </p:sp>
      <p:sp>
        <p:nvSpPr>
          <p:cNvPr id="908" name="Google Shape;908;p12"/>
          <p:cNvSpPr/>
          <p:nvPr/>
        </p:nvSpPr>
        <p:spPr>
          <a:xfrm>
            <a:off x="8174851" y="7787738"/>
            <a:ext cx="4316654" cy="73850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o sistema de passe único, com integração tarifária com possibilidade de gratuidade na troca de linhas por um determinado período</a:t>
            </a:r>
            <a:endParaRPr/>
          </a:p>
        </p:txBody>
      </p:sp>
      <p:sp>
        <p:nvSpPr>
          <p:cNvPr id="909" name="Google Shape;909;p12"/>
          <p:cNvSpPr/>
          <p:nvPr/>
        </p:nvSpPr>
        <p:spPr>
          <a:xfrm>
            <a:off x="8180218" y="5246028"/>
            <a:ext cx="4316654" cy="38511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na divulgação dos horários e linhas existentes: Uso de uma plataforma única para informar o usuário</a:t>
            </a:r>
            <a:endParaRPr/>
          </a:p>
        </p:txBody>
      </p:sp>
      <p:sp>
        <p:nvSpPr>
          <p:cNvPr id="910" name="Google Shape;910;p12"/>
          <p:cNvSpPr/>
          <p:nvPr/>
        </p:nvSpPr>
        <p:spPr>
          <a:xfrm>
            <a:off x="8174851" y="5648227"/>
            <a:ext cx="4316654" cy="453905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Aproveitamento de receita de publicidade, varejo e empreendimentos imobiliários associados</a:t>
            </a:r>
            <a:endParaRPr/>
          </a:p>
        </p:txBody>
      </p:sp>
      <p:cxnSp>
        <p:nvCxnSpPr>
          <p:cNvPr id="911" name="Google Shape;911;p12"/>
          <p:cNvCxnSpPr>
            <a:stCxn id="904" idx="3"/>
            <a:endCxn id="907" idx="1"/>
          </p:cNvCxnSpPr>
          <p:nvPr/>
        </p:nvCxnSpPr>
        <p:spPr>
          <a:xfrm>
            <a:off x="4659396" y="4929294"/>
            <a:ext cx="221400" cy="6660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2" name="Google Shape;912;p12"/>
          <p:cNvCxnSpPr>
            <a:stCxn id="907" idx="3"/>
            <a:endCxn id="909" idx="1"/>
          </p:cNvCxnSpPr>
          <p:nvPr/>
        </p:nvCxnSpPr>
        <p:spPr>
          <a:xfrm flipH="1" rot="10800000">
            <a:off x="7865965" y="5438698"/>
            <a:ext cx="314400" cy="156600"/>
          </a:xfrm>
          <a:prstGeom prst="bentConnector3">
            <a:avLst>
              <a:gd fmla="val 4997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3" name="Google Shape;913;p12"/>
          <p:cNvCxnSpPr>
            <a:stCxn id="907" idx="3"/>
            <a:endCxn id="910" idx="1"/>
          </p:cNvCxnSpPr>
          <p:nvPr/>
        </p:nvCxnSpPr>
        <p:spPr>
          <a:xfrm>
            <a:off x="7865965" y="5595298"/>
            <a:ext cx="309000" cy="279900"/>
          </a:xfrm>
          <a:prstGeom prst="bentConnector3">
            <a:avLst>
              <a:gd fmla="val 4998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4" name="Google Shape;914;p12"/>
          <p:cNvCxnSpPr>
            <a:stCxn id="907" idx="3"/>
            <a:endCxn id="906" idx="1"/>
          </p:cNvCxnSpPr>
          <p:nvPr/>
        </p:nvCxnSpPr>
        <p:spPr>
          <a:xfrm>
            <a:off x="7865965" y="5595298"/>
            <a:ext cx="309000" cy="736500"/>
          </a:xfrm>
          <a:prstGeom prst="bentConnector3">
            <a:avLst>
              <a:gd fmla="val 4998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5" name="Google Shape;915;p12"/>
          <p:cNvCxnSpPr>
            <a:stCxn id="907" idx="3"/>
            <a:endCxn id="902" idx="1"/>
          </p:cNvCxnSpPr>
          <p:nvPr/>
        </p:nvCxnSpPr>
        <p:spPr>
          <a:xfrm>
            <a:off x="7865965" y="5595297"/>
            <a:ext cx="309000" cy="1297500"/>
          </a:xfrm>
          <a:prstGeom prst="bentConnector3">
            <a:avLst>
              <a:gd fmla="val 4998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6" name="Google Shape;916;p12"/>
          <p:cNvCxnSpPr>
            <a:stCxn id="907" idx="3"/>
            <a:endCxn id="903" idx="1"/>
          </p:cNvCxnSpPr>
          <p:nvPr/>
        </p:nvCxnSpPr>
        <p:spPr>
          <a:xfrm>
            <a:off x="7865965" y="5595297"/>
            <a:ext cx="309000" cy="1911600"/>
          </a:xfrm>
          <a:prstGeom prst="bentConnector3">
            <a:avLst>
              <a:gd fmla="val 4998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17" name="Google Shape;917;p12"/>
          <p:cNvCxnSpPr>
            <a:stCxn id="907" idx="3"/>
            <a:endCxn id="908" idx="1"/>
          </p:cNvCxnSpPr>
          <p:nvPr/>
        </p:nvCxnSpPr>
        <p:spPr>
          <a:xfrm>
            <a:off x="7865965" y="5595298"/>
            <a:ext cx="309000" cy="2561700"/>
          </a:xfrm>
          <a:prstGeom prst="bentConnector3">
            <a:avLst>
              <a:gd fmla="val 4998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8" name="Google Shape;918;p12"/>
          <p:cNvSpPr/>
          <p:nvPr/>
        </p:nvSpPr>
        <p:spPr>
          <a:xfrm>
            <a:off x="4850691" y="2674529"/>
            <a:ext cx="2985191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boas condições de caminhabilidade e trânsito cicloviário</a:t>
            </a:r>
            <a:endParaRPr/>
          </a:p>
        </p:txBody>
      </p:sp>
      <p:cxnSp>
        <p:nvCxnSpPr>
          <p:cNvPr id="919" name="Google Shape;919;p12"/>
          <p:cNvCxnSpPr>
            <a:stCxn id="904" idx="3"/>
            <a:endCxn id="918" idx="1"/>
          </p:cNvCxnSpPr>
          <p:nvPr/>
        </p:nvCxnSpPr>
        <p:spPr>
          <a:xfrm flipH="1" rot="10800000">
            <a:off x="4659396" y="3022493"/>
            <a:ext cx="191400" cy="1906800"/>
          </a:xfrm>
          <a:prstGeom prst="bentConnector3">
            <a:avLst>
              <a:gd fmla="val 4997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20" name="Google Shape;920;p12"/>
          <p:cNvSpPr/>
          <p:nvPr/>
        </p:nvSpPr>
        <p:spPr>
          <a:xfrm>
            <a:off x="8185585" y="3068790"/>
            <a:ext cx="4316654" cy="6959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 educacionais em escolas, voltados à conscientização sobre a relevância dos modos ativos em termos sociais, econômicos e ambientais</a:t>
            </a:r>
            <a:endParaRPr/>
          </a:p>
        </p:txBody>
      </p:sp>
      <p:sp>
        <p:nvSpPr>
          <p:cNvPr id="921" name="Google Shape;921;p12"/>
          <p:cNvSpPr/>
          <p:nvPr/>
        </p:nvSpPr>
        <p:spPr>
          <a:xfrm>
            <a:off x="8185585" y="3788376"/>
            <a:ext cx="4316654" cy="58850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Adoção de um programa de Visão Zero - criando sistemas seguros com a visão de que nenhuma morte é permitida </a:t>
            </a:r>
            <a:endParaRPr/>
          </a:p>
        </p:txBody>
      </p:sp>
      <p:sp>
        <p:nvSpPr>
          <p:cNvPr id="922" name="Google Shape;922;p12"/>
          <p:cNvSpPr/>
          <p:nvPr/>
        </p:nvSpPr>
        <p:spPr>
          <a:xfrm>
            <a:off x="8185586" y="2690639"/>
            <a:ext cx="4316654" cy="33896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do transporte ativo por meio dos canais de comunicação da cidade</a:t>
            </a:r>
            <a:endParaRPr/>
          </a:p>
        </p:txBody>
      </p:sp>
      <p:sp>
        <p:nvSpPr>
          <p:cNvPr id="923" name="Google Shape;923;p12"/>
          <p:cNvSpPr/>
          <p:nvPr/>
        </p:nvSpPr>
        <p:spPr>
          <a:xfrm>
            <a:off x="8174851" y="4399630"/>
            <a:ext cx="4316654" cy="73850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Manutenção contínua da infraestrutura dos modos ativos, com padrões de acessibilidade que atendam os grupos com mobilidade reduzida</a:t>
            </a:r>
            <a:endParaRPr/>
          </a:p>
        </p:txBody>
      </p:sp>
      <p:sp>
        <p:nvSpPr>
          <p:cNvPr id="924" name="Google Shape;924;p12"/>
          <p:cNvSpPr/>
          <p:nvPr/>
        </p:nvSpPr>
        <p:spPr>
          <a:xfrm>
            <a:off x="8185586" y="1403476"/>
            <a:ext cx="4316654" cy="58644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instrumentos de monitoramento de demanda de melhoria nos principais trechos de ciclovias e calçadas</a:t>
            </a:r>
            <a:endParaRPr/>
          </a:p>
        </p:txBody>
      </p:sp>
      <p:sp>
        <p:nvSpPr>
          <p:cNvPr id="925" name="Google Shape;925;p12"/>
          <p:cNvSpPr/>
          <p:nvPr/>
        </p:nvSpPr>
        <p:spPr>
          <a:xfrm>
            <a:off x="8185586" y="2006859"/>
            <a:ext cx="4316654" cy="65674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das iniciativas de aluguel de bicicletas e bicicletários próximos à pontos de parada do transporte coletivo e áreas de grande demanda</a:t>
            </a:r>
            <a:endParaRPr/>
          </a:p>
        </p:txBody>
      </p:sp>
      <p:cxnSp>
        <p:nvCxnSpPr>
          <p:cNvPr id="926" name="Google Shape;926;p12"/>
          <p:cNvCxnSpPr>
            <a:stCxn id="918" idx="3"/>
            <a:endCxn id="923" idx="1"/>
          </p:cNvCxnSpPr>
          <p:nvPr/>
        </p:nvCxnSpPr>
        <p:spPr>
          <a:xfrm>
            <a:off x="7835882" y="3022485"/>
            <a:ext cx="339000" cy="17463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7" name="Google Shape;927;p12"/>
          <p:cNvCxnSpPr>
            <a:stCxn id="918" idx="3"/>
            <a:endCxn id="921" idx="1"/>
          </p:cNvCxnSpPr>
          <p:nvPr/>
        </p:nvCxnSpPr>
        <p:spPr>
          <a:xfrm>
            <a:off x="7835882" y="3022485"/>
            <a:ext cx="349800" cy="10602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8" name="Google Shape;928;p12"/>
          <p:cNvCxnSpPr>
            <a:stCxn id="918" idx="3"/>
            <a:endCxn id="920" idx="1"/>
          </p:cNvCxnSpPr>
          <p:nvPr/>
        </p:nvCxnSpPr>
        <p:spPr>
          <a:xfrm>
            <a:off x="7835882" y="3022485"/>
            <a:ext cx="349800" cy="3942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9" name="Google Shape;929;p12"/>
          <p:cNvCxnSpPr>
            <a:stCxn id="918" idx="3"/>
            <a:endCxn id="922" idx="1"/>
          </p:cNvCxnSpPr>
          <p:nvPr/>
        </p:nvCxnSpPr>
        <p:spPr>
          <a:xfrm flipH="1" rot="10800000">
            <a:off x="7835882" y="2860185"/>
            <a:ext cx="349800" cy="1623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0" name="Google Shape;930;p12"/>
          <p:cNvCxnSpPr>
            <a:stCxn id="918" idx="3"/>
            <a:endCxn id="925" idx="1"/>
          </p:cNvCxnSpPr>
          <p:nvPr/>
        </p:nvCxnSpPr>
        <p:spPr>
          <a:xfrm flipH="1" rot="10800000">
            <a:off x="7835882" y="2335185"/>
            <a:ext cx="349800" cy="6873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1" name="Google Shape;931;p12"/>
          <p:cNvCxnSpPr>
            <a:stCxn id="918" idx="3"/>
            <a:endCxn id="924" idx="1"/>
          </p:cNvCxnSpPr>
          <p:nvPr/>
        </p:nvCxnSpPr>
        <p:spPr>
          <a:xfrm flipH="1" rot="10800000">
            <a:off x="7835882" y="1696785"/>
            <a:ext cx="349800" cy="13257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2" name="Google Shape;932;p12"/>
          <p:cNvSpPr txBox="1"/>
          <p:nvPr/>
        </p:nvSpPr>
        <p:spPr>
          <a:xfrm>
            <a:off x="2461970" y="1011212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933" name="Google Shape;933;p12"/>
          <p:cNvSpPr txBox="1"/>
          <p:nvPr/>
        </p:nvSpPr>
        <p:spPr>
          <a:xfrm>
            <a:off x="5368596" y="986425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934" name="Google Shape;934;p12"/>
          <p:cNvSpPr txBox="1"/>
          <p:nvPr/>
        </p:nvSpPr>
        <p:spPr>
          <a:xfrm>
            <a:off x="8768670" y="1005327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935" name="Google Shape;935;p12"/>
          <p:cNvSpPr txBox="1"/>
          <p:nvPr/>
        </p:nvSpPr>
        <p:spPr>
          <a:xfrm>
            <a:off x="-37270" y="101143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936" name="Google Shape;936;p12"/>
          <p:cNvSpPr/>
          <p:nvPr/>
        </p:nvSpPr>
        <p:spPr>
          <a:xfrm>
            <a:off x="664220" y="7198844"/>
            <a:ext cx="7171661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Automóveis de baixa emissão, % Emissão de poluentes per capita, Índice de Caminhabilidade das Calçadas, Kms de ciclovias per capita, Tempo médio das viagens, Área viária utilizada por modal e usuários, %Vias pavimentadas</a:t>
            </a:r>
            <a:endParaRPr/>
          </a:p>
        </p:txBody>
      </p:sp>
      <p:sp>
        <p:nvSpPr>
          <p:cNvPr id="937" name="Google Shape;937;p12"/>
          <p:cNvSpPr/>
          <p:nvPr/>
        </p:nvSpPr>
        <p:spPr>
          <a:xfrm>
            <a:off x="664222" y="6069387"/>
            <a:ext cx="7171660" cy="841447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Meio Ambiente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Serviços Públicos, Meio Ambiente </a:t>
            </a:r>
            <a:endParaRPr/>
          </a:p>
        </p:txBody>
      </p:sp>
      <p:grpSp>
        <p:nvGrpSpPr>
          <p:cNvPr id="938" name="Google Shape;938;p12"/>
          <p:cNvGrpSpPr/>
          <p:nvPr/>
        </p:nvGrpSpPr>
        <p:grpSpPr>
          <a:xfrm>
            <a:off x="665256" y="1703713"/>
            <a:ext cx="8179573" cy="1954093"/>
            <a:chOff x="400050" y="1500219"/>
            <a:chExt cx="8179573" cy="1954092"/>
          </a:xfrm>
        </p:grpSpPr>
        <p:grpSp>
          <p:nvGrpSpPr>
            <p:cNvPr id="939" name="Google Shape;939;p12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940" name="Google Shape;940;p12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941" name="Google Shape;941;p12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942" name="Google Shape;942;p12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943" name="Google Shape;943;p12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12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2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2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2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48" name="Google Shape;948;p12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2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12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2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2" name="Google Shape;952;p12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953" name="Google Shape;953;p12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3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959" name="Google Shape;959;p13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INFRAESTRUTURA</a:t>
            </a:r>
            <a:endParaRPr/>
          </a:p>
        </p:txBody>
      </p:sp>
      <p:sp>
        <p:nvSpPr>
          <p:cNvPr id="960" name="Google Shape;960;p13"/>
          <p:cNvSpPr/>
          <p:nvPr/>
        </p:nvSpPr>
        <p:spPr>
          <a:xfrm>
            <a:off x="749280" y="4407432"/>
            <a:ext cx="1948952" cy="1965939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a disponibilidade de infraestrutura  essencial para sustentar o crescimento econômico e a qualidade de vida dos cidadãos</a:t>
            </a:r>
            <a:endParaRPr/>
          </a:p>
        </p:txBody>
      </p:sp>
      <p:cxnSp>
        <p:nvCxnSpPr>
          <p:cNvPr id="961" name="Google Shape;961;p13"/>
          <p:cNvCxnSpPr>
            <a:stCxn id="960" idx="3"/>
            <a:endCxn id="962" idx="1"/>
          </p:cNvCxnSpPr>
          <p:nvPr/>
        </p:nvCxnSpPr>
        <p:spPr>
          <a:xfrm flipH="1" rot="10800000">
            <a:off x="2698232" y="4216502"/>
            <a:ext cx="270600" cy="11739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2" name="Google Shape;962;p13"/>
          <p:cNvSpPr/>
          <p:nvPr/>
        </p:nvSpPr>
        <p:spPr>
          <a:xfrm>
            <a:off x="2968896" y="3799457"/>
            <a:ext cx="1880857" cy="833836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ativa da qualidade dos serviços concessionados da cidade</a:t>
            </a:r>
            <a:endParaRPr/>
          </a:p>
        </p:txBody>
      </p:sp>
      <p:sp>
        <p:nvSpPr>
          <p:cNvPr id="963" name="Google Shape;963;p13"/>
          <p:cNvSpPr/>
          <p:nvPr/>
        </p:nvSpPr>
        <p:spPr>
          <a:xfrm>
            <a:off x="5133140" y="1804019"/>
            <a:ext cx="2403174" cy="840067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implementação e criar estratégias de divulgação da rede elétrica inteligente</a:t>
            </a:r>
            <a:endParaRPr/>
          </a:p>
        </p:txBody>
      </p:sp>
      <p:cxnSp>
        <p:nvCxnSpPr>
          <p:cNvPr id="964" name="Google Shape;964;p13"/>
          <p:cNvCxnSpPr>
            <a:stCxn id="962" idx="3"/>
            <a:endCxn id="963" idx="1"/>
          </p:cNvCxnSpPr>
          <p:nvPr/>
        </p:nvCxnSpPr>
        <p:spPr>
          <a:xfrm flipH="1" rot="10800000">
            <a:off x="4849753" y="2224075"/>
            <a:ext cx="283500" cy="1992300"/>
          </a:xfrm>
          <a:prstGeom prst="bentConnector3">
            <a:avLst>
              <a:gd fmla="val 4998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5" name="Google Shape;965;p13"/>
          <p:cNvSpPr/>
          <p:nvPr/>
        </p:nvSpPr>
        <p:spPr>
          <a:xfrm>
            <a:off x="5133140" y="3297017"/>
            <a:ext cx="2403174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oferta contínua de saneamento básico de qualidade nos próximos anos</a:t>
            </a:r>
            <a:endParaRPr/>
          </a:p>
        </p:txBody>
      </p:sp>
      <p:cxnSp>
        <p:nvCxnSpPr>
          <p:cNvPr id="966" name="Google Shape;966;p13"/>
          <p:cNvCxnSpPr>
            <a:stCxn id="962" idx="3"/>
            <a:endCxn id="965" idx="1"/>
          </p:cNvCxnSpPr>
          <p:nvPr/>
        </p:nvCxnSpPr>
        <p:spPr>
          <a:xfrm flipH="1" rot="10800000">
            <a:off x="4849753" y="3644875"/>
            <a:ext cx="283500" cy="571500"/>
          </a:xfrm>
          <a:prstGeom prst="bentConnector3">
            <a:avLst>
              <a:gd fmla="val 4998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7" name="Google Shape;967;p13"/>
          <p:cNvSpPr/>
          <p:nvPr/>
        </p:nvSpPr>
        <p:spPr>
          <a:xfrm>
            <a:off x="7785910" y="2910747"/>
            <a:ext cx="4361878" cy="41659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Certificar a concretização da transposição de bacia e aumento do sistema de adução para abastecimento</a:t>
            </a:r>
            <a:endParaRPr/>
          </a:p>
        </p:txBody>
      </p:sp>
      <p:cxnSp>
        <p:nvCxnSpPr>
          <p:cNvPr id="968" name="Google Shape;968;p13"/>
          <p:cNvCxnSpPr>
            <a:stCxn id="965" idx="3"/>
            <a:endCxn id="967" idx="1"/>
          </p:cNvCxnSpPr>
          <p:nvPr/>
        </p:nvCxnSpPr>
        <p:spPr>
          <a:xfrm flipH="1" rot="10800000">
            <a:off x="7536314" y="3119073"/>
            <a:ext cx="249600" cy="5259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69" name="Google Shape;969;p13"/>
          <p:cNvSpPr/>
          <p:nvPr/>
        </p:nvSpPr>
        <p:spPr>
          <a:xfrm>
            <a:off x="7785910" y="1836915"/>
            <a:ext cx="4361878" cy="435791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Certificar a concretização do funcionamento do sistema de energia inteligente</a:t>
            </a:r>
            <a:endParaRPr/>
          </a:p>
        </p:txBody>
      </p:sp>
      <p:cxnSp>
        <p:nvCxnSpPr>
          <p:cNvPr id="970" name="Google Shape;970;p13"/>
          <p:cNvCxnSpPr>
            <a:stCxn id="963" idx="3"/>
            <a:endCxn id="969" idx="1"/>
          </p:cNvCxnSpPr>
          <p:nvPr/>
        </p:nvCxnSpPr>
        <p:spPr>
          <a:xfrm flipH="1" rot="10800000">
            <a:off x="7536314" y="2054853"/>
            <a:ext cx="249600" cy="1692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1" name="Google Shape;971;p13"/>
          <p:cNvSpPr/>
          <p:nvPr/>
        </p:nvSpPr>
        <p:spPr>
          <a:xfrm>
            <a:off x="7785910" y="2293749"/>
            <a:ext cx="4361878" cy="55823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sistema para monitoramento de desempenho da prestação de serviço de abastecimento energético</a:t>
            </a:r>
            <a:endParaRPr/>
          </a:p>
        </p:txBody>
      </p:sp>
      <p:cxnSp>
        <p:nvCxnSpPr>
          <p:cNvPr id="972" name="Google Shape;972;p13"/>
          <p:cNvCxnSpPr>
            <a:stCxn id="963" idx="3"/>
            <a:endCxn id="971" idx="1"/>
          </p:cNvCxnSpPr>
          <p:nvPr/>
        </p:nvCxnSpPr>
        <p:spPr>
          <a:xfrm>
            <a:off x="7536314" y="2224053"/>
            <a:ext cx="249600" cy="3489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3" name="Google Shape;973;p13"/>
          <p:cNvSpPr/>
          <p:nvPr/>
        </p:nvSpPr>
        <p:spPr>
          <a:xfrm>
            <a:off x="7785911" y="5901753"/>
            <a:ext cx="4361878" cy="40523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sistema para monitoramento de desempenho de prestação de serviços</a:t>
            </a:r>
            <a:endParaRPr/>
          </a:p>
        </p:txBody>
      </p:sp>
      <p:sp>
        <p:nvSpPr>
          <p:cNvPr id="974" name="Google Shape;974;p13"/>
          <p:cNvSpPr/>
          <p:nvPr/>
        </p:nvSpPr>
        <p:spPr>
          <a:xfrm>
            <a:off x="7785910" y="1385034"/>
            <a:ext cx="4361878" cy="43080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Vinculação dos indicadores de abastecimento ao portal de dados aberto da cidade </a:t>
            </a:r>
            <a:endParaRPr/>
          </a:p>
        </p:txBody>
      </p:sp>
      <p:cxnSp>
        <p:nvCxnSpPr>
          <p:cNvPr id="975" name="Google Shape;975;p13"/>
          <p:cNvCxnSpPr>
            <a:stCxn id="963" idx="3"/>
            <a:endCxn id="974" idx="1"/>
          </p:cNvCxnSpPr>
          <p:nvPr/>
        </p:nvCxnSpPr>
        <p:spPr>
          <a:xfrm flipH="1" rot="10800000">
            <a:off x="7536314" y="1600353"/>
            <a:ext cx="249600" cy="6237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6" name="Google Shape;976;p13"/>
          <p:cNvSpPr/>
          <p:nvPr/>
        </p:nvSpPr>
        <p:spPr>
          <a:xfrm>
            <a:off x="7791906" y="3370559"/>
            <a:ext cx="4361878" cy="47125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do projeto de coleta e tratamento total de esgoto</a:t>
            </a:r>
            <a:endParaRPr/>
          </a:p>
        </p:txBody>
      </p:sp>
      <p:cxnSp>
        <p:nvCxnSpPr>
          <p:cNvPr id="977" name="Google Shape;977;p13"/>
          <p:cNvCxnSpPr>
            <a:stCxn id="965" idx="3"/>
            <a:endCxn id="976" idx="1"/>
          </p:cNvCxnSpPr>
          <p:nvPr/>
        </p:nvCxnSpPr>
        <p:spPr>
          <a:xfrm flipH="1" rot="10800000">
            <a:off x="7536314" y="3606273"/>
            <a:ext cx="255600" cy="38700"/>
          </a:xfrm>
          <a:prstGeom prst="bentConnector3">
            <a:avLst>
              <a:gd fmla="val 4999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78" name="Google Shape;978;p13"/>
          <p:cNvSpPr/>
          <p:nvPr/>
        </p:nvSpPr>
        <p:spPr>
          <a:xfrm>
            <a:off x="7785910" y="3861273"/>
            <a:ext cx="4361878" cy="588917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um Plano de Saneamento básico e de drenagem  que atenda às necessidades da cidade em um cenário de crescimento urbano</a:t>
            </a:r>
            <a:endParaRPr/>
          </a:p>
        </p:txBody>
      </p:sp>
      <p:cxnSp>
        <p:nvCxnSpPr>
          <p:cNvPr id="979" name="Google Shape;979;p13"/>
          <p:cNvCxnSpPr>
            <a:stCxn id="965" idx="3"/>
            <a:endCxn id="978" idx="1"/>
          </p:cNvCxnSpPr>
          <p:nvPr/>
        </p:nvCxnSpPr>
        <p:spPr>
          <a:xfrm>
            <a:off x="7536314" y="3644973"/>
            <a:ext cx="249600" cy="5109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0" name="Google Shape;980;p13"/>
          <p:cNvSpPr/>
          <p:nvPr/>
        </p:nvSpPr>
        <p:spPr>
          <a:xfrm>
            <a:off x="7785910" y="4499528"/>
            <a:ext cx="4361878" cy="62971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Fiscalizar o cumprimento das melhorias previstas no acordo de concessão rodoviária (linhas de transporte elétrico, novo terminal, novas linhas)</a:t>
            </a:r>
            <a:endParaRPr/>
          </a:p>
        </p:txBody>
      </p:sp>
      <p:sp>
        <p:nvSpPr>
          <p:cNvPr id="981" name="Google Shape;981;p13"/>
          <p:cNvSpPr/>
          <p:nvPr/>
        </p:nvSpPr>
        <p:spPr>
          <a:xfrm>
            <a:off x="5133140" y="4262056"/>
            <a:ext cx="2403174" cy="1066846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implementação das melhorias previstas em contrato de concessão do transporte público e rodovias locais</a:t>
            </a:r>
            <a:endParaRPr/>
          </a:p>
        </p:txBody>
      </p:sp>
      <p:cxnSp>
        <p:nvCxnSpPr>
          <p:cNvPr id="982" name="Google Shape;982;p13"/>
          <p:cNvCxnSpPr>
            <a:stCxn id="962" idx="3"/>
            <a:endCxn id="981" idx="1"/>
          </p:cNvCxnSpPr>
          <p:nvPr/>
        </p:nvCxnSpPr>
        <p:spPr>
          <a:xfrm>
            <a:off x="4849753" y="4216375"/>
            <a:ext cx="283500" cy="579000"/>
          </a:xfrm>
          <a:prstGeom prst="bentConnector3">
            <a:avLst>
              <a:gd fmla="val 4998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3" name="Google Shape;983;p13"/>
          <p:cNvCxnSpPr>
            <a:stCxn id="981" idx="3"/>
            <a:endCxn id="980" idx="1"/>
          </p:cNvCxnSpPr>
          <p:nvPr/>
        </p:nvCxnSpPr>
        <p:spPr>
          <a:xfrm>
            <a:off x="7536314" y="4795479"/>
            <a:ext cx="249600" cy="189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4" name="Google Shape;984;p13"/>
          <p:cNvSpPr/>
          <p:nvPr/>
        </p:nvSpPr>
        <p:spPr>
          <a:xfrm>
            <a:off x="7785910" y="5147072"/>
            <a:ext cx="4361878" cy="36492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condições satisfatórias de atendimento nos terminais rodoviários</a:t>
            </a:r>
            <a:endParaRPr/>
          </a:p>
        </p:txBody>
      </p:sp>
      <p:cxnSp>
        <p:nvCxnSpPr>
          <p:cNvPr id="985" name="Google Shape;985;p13"/>
          <p:cNvCxnSpPr>
            <a:stCxn id="981" idx="3"/>
            <a:endCxn id="984" idx="1"/>
          </p:cNvCxnSpPr>
          <p:nvPr/>
        </p:nvCxnSpPr>
        <p:spPr>
          <a:xfrm>
            <a:off x="7536314" y="4795479"/>
            <a:ext cx="249600" cy="5340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6" name="Google Shape;986;p13"/>
          <p:cNvSpPr/>
          <p:nvPr/>
        </p:nvSpPr>
        <p:spPr>
          <a:xfrm>
            <a:off x="7785910" y="5515657"/>
            <a:ext cx="4361878" cy="30744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ampliação da BR-277 </a:t>
            </a:r>
            <a:endParaRPr/>
          </a:p>
        </p:txBody>
      </p:sp>
      <p:cxnSp>
        <p:nvCxnSpPr>
          <p:cNvPr id="987" name="Google Shape;987;p13"/>
          <p:cNvCxnSpPr>
            <a:stCxn id="981" idx="3"/>
            <a:endCxn id="986" idx="1"/>
          </p:cNvCxnSpPr>
          <p:nvPr/>
        </p:nvCxnSpPr>
        <p:spPr>
          <a:xfrm>
            <a:off x="7536314" y="4795479"/>
            <a:ext cx="249600" cy="8739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8" name="Google Shape;988;p13"/>
          <p:cNvSpPr/>
          <p:nvPr/>
        </p:nvSpPr>
        <p:spPr>
          <a:xfrm>
            <a:off x="5111158" y="5587403"/>
            <a:ext cx="2366791" cy="777119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uma gestão perene, centralizada e  transparente do setor de infraestrutura</a:t>
            </a:r>
            <a:endParaRPr/>
          </a:p>
        </p:txBody>
      </p:sp>
      <p:cxnSp>
        <p:nvCxnSpPr>
          <p:cNvPr id="989" name="Google Shape;989;p13"/>
          <p:cNvCxnSpPr>
            <a:stCxn id="988" idx="3"/>
            <a:endCxn id="973" idx="1"/>
          </p:cNvCxnSpPr>
          <p:nvPr/>
        </p:nvCxnSpPr>
        <p:spPr>
          <a:xfrm>
            <a:off x="7477949" y="5975963"/>
            <a:ext cx="308100" cy="128400"/>
          </a:xfrm>
          <a:prstGeom prst="bentConnector3">
            <a:avLst>
              <a:gd fmla="val 4997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0" name="Google Shape;990;p13"/>
          <p:cNvSpPr/>
          <p:nvPr/>
        </p:nvSpPr>
        <p:spPr>
          <a:xfrm>
            <a:off x="7785910" y="6330063"/>
            <a:ext cx="4361878" cy="36535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portal com o acompanhamento atualizado dos indicadores</a:t>
            </a:r>
            <a:endParaRPr/>
          </a:p>
        </p:txBody>
      </p:sp>
      <p:cxnSp>
        <p:nvCxnSpPr>
          <p:cNvPr id="991" name="Google Shape;991;p13"/>
          <p:cNvCxnSpPr>
            <a:stCxn id="988" idx="3"/>
            <a:endCxn id="990" idx="1"/>
          </p:cNvCxnSpPr>
          <p:nvPr/>
        </p:nvCxnSpPr>
        <p:spPr>
          <a:xfrm>
            <a:off x="7477949" y="5975963"/>
            <a:ext cx="308100" cy="536700"/>
          </a:xfrm>
          <a:prstGeom prst="bentConnector3">
            <a:avLst>
              <a:gd fmla="val 4997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2" name="Google Shape;992;p13"/>
          <p:cNvCxnSpPr>
            <a:stCxn id="962" idx="3"/>
            <a:endCxn id="988" idx="1"/>
          </p:cNvCxnSpPr>
          <p:nvPr/>
        </p:nvCxnSpPr>
        <p:spPr>
          <a:xfrm>
            <a:off x="4849753" y="4216375"/>
            <a:ext cx="261300" cy="1759500"/>
          </a:xfrm>
          <a:prstGeom prst="bentConnector3">
            <a:avLst>
              <a:gd fmla="val 5002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3" name="Google Shape;993;p13"/>
          <p:cNvSpPr txBox="1"/>
          <p:nvPr/>
        </p:nvSpPr>
        <p:spPr>
          <a:xfrm>
            <a:off x="2729473" y="98805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994" name="Google Shape;994;p13"/>
          <p:cNvSpPr txBox="1"/>
          <p:nvPr/>
        </p:nvSpPr>
        <p:spPr>
          <a:xfrm>
            <a:off x="5341561" y="996920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995" name="Google Shape;995;p13"/>
          <p:cNvSpPr txBox="1"/>
          <p:nvPr/>
        </p:nvSpPr>
        <p:spPr>
          <a:xfrm>
            <a:off x="250553" y="988279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996" name="Google Shape;996;p13"/>
          <p:cNvSpPr txBox="1"/>
          <p:nvPr/>
        </p:nvSpPr>
        <p:spPr>
          <a:xfrm>
            <a:off x="8652187" y="1057278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cxnSp>
        <p:nvCxnSpPr>
          <p:cNvPr id="997" name="Google Shape;997;p13"/>
          <p:cNvCxnSpPr>
            <a:stCxn id="960" idx="3"/>
            <a:endCxn id="998" idx="1"/>
          </p:cNvCxnSpPr>
          <p:nvPr/>
        </p:nvCxnSpPr>
        <p:spPr>
          <a:xfrm>
            <a:off x="2698232" y="5390402"/>
            <a:ext cx="238800" cy="10326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8" name="Google Shape;998;p13"/>
          <p:cNvSpPr/>
          <p:nvPr/>
        </p:nvSpPr>
        <p:spPr>
          <a:xfrm>
            <a:off x="2937179" y="5905189"/>
            <a:ext cx="1880857" cy="1035735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execução e manutenção efetiva da demanda de infraestrutura planejada</a:t>
            </a:r>
            <a:endParaRPr/>
          </a:p>
        </p:txBody>
      </p:sp>
      <p:sp>
        <p:nvSpPr>
          <p:cNvPr id="999" name="Google Shape;999;p13"/>
          <p:cNvSpPr/>
          <p:nvPr/>
        </p:nvSpPr>
        <p:spPr>
          <a:xfrm>
            <a:off x="5091072" y="7284676"/>
            <a:ext cx="2386877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Sistematizar a execução dos planos e projetos previstos para o setor de infraestrutura</a:t>
            </a:r>
            <a:endParaRPr/>
          </a:p>
        </p:txBody>
      </p:sp>
      <p:cxnSp>
        <p:nvCxnSpPr>
          <p:cNvPr id="1000" name="Google Shape;1000;p13"/>
          <p:cNvCxnSpPr>
            <a:stCxn id="998" idx="3"/>
            <a:endCxn id="999" idx="1"/>
          </p:cNvCxnSpPr>
          <p:nvPr/>
        </p:nvCxnSpPr>
        <p:spPr>
          <a:xfrm>
            <a:off x="4818036" y="6423057"/>
            <a:ext cx="273000" cy="1209600"/>
          </a:xfrm>
          <a:prstGeom prst="bentConnector3">
            <a:avLst>
              <a:gd fmla="val 5000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1" name="Google Shape;1001;p13"/>
          <p:cNvSpPr/>
          <p:nvPr/>
        </p:nvSpPr>
        <p:spPr>
          <a:xfrm>
            <a:off x="7812472" y="6784873"/>
            <a:ext cx="4361878" cy="430800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uma gestão transparente e centralizada da execução dos projetos da cidade</a:t>
            </a:r>
            <a:endParaRPr/>
          </a:p>
        </p:txBody>
      </p:sp>
      <p:cxnSp>
        <p:nvCxnSpPr>
          <p:cNvPr id="1002" name="Google Shape;1002;p13"/>
          <p:cNvCxnSpPr>
            <a:stCxn id="999" idx="3"/>
            <a:endCxn id="1001" idx="1"/>
          </p:cNvCxnSpPr>
          <p:nvPr/>
        </p:nvCxnSpPr>
        <p:spPr>
          <a:xfrm flipH="1" rot="10800000">
            <a:off x="7477949" y="7000232"/>
            <a:ext cx="334500" cy="6324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3" name="Google Shape;1003;p13"/>
          <p:cNvSpPr/>
          <p:nvPr/>
        </p:nvSpPr>
        <p:spPr>
          <a:xfrm>
            <a:off x="7812472" y="7256251"/>
            <a:ext cx="4361878" cy="43080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indicadores para monitoramento da qualidade da infraestrutura pública</a:t>
            </a:r>
            <a:endParaRPr/>
          </a:p>
        </p:txBody>
      </p:sp>
      <p:cxnSp>
        <p:nvCxnSpPr>
          <p:cNvPr id="1004" name="Google Shape;1004;p13"/>
          <p:cNvCxnSpPr>
            <a:stCxn id="999" idx="3"/>
            <a:endCxn id="1003" idx="1"/>
          </p:cNvCxnSpPr>
          <p:nvPr/>
        </p:nvCxnSpPr>
        <p:spPr>
          <a:xfrm flipH="1" rot="10800000">
            <a:off x="7477949" y="7471532"/>
            <a:ext cx="334500" cy="1611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5" name="Google Shape;1005;p13"/>
          <p:cNvSpPr/>
          <p:nvPr/>
        </p:nvSpPr>
        <p:spPr>
          <a:xfrm>
            <a:off x="7812472" y="7739309"/>
            <a:ext cx="4361878" cy="49377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fundo voltado para a manutenção contínua da infraestrutura pública</a:t>
            </a:r>
            <a:endParaRPr/>
          </a:p>
        </p:txBody>
      </p:sp>
      <p:cxnSp>
        <p:nvCxnSpPr>
          <p:cNvPr id="1006" name="Google Shape;1006;p13"/>
          <p:cNvCxnSpPr>
            <a:stCxn id="999" idx="3"/>
            <a:endCxn id="1005" idx="1"/>
          </p:cNvCxnSpPr>
          <p:nvPr/>
        </p:nvCxnSpPr>
        <p:spPr>
          <a:xfrm>
            <a:off x="7477949" y="7632632"/>
            <a:ext cx="334500" cy="3537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7" name="Google Shape;1007;p13"/>
          <p:cNvSpPr/>
          <p:nvPr/>
        </p:nvSpPr>
        <p:spPr>
          <a:xfrm>
            <a:off x="749280" y="8289587"/>
            <a:ext cx="11425070" cy="629386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de água potável coletada e distribuída, Indicadores de qualidade de abastecimento de energia (DEC e FEC), Quantidade de energia distribuída,  % Acesso ao saneamento básico, % Acesso abastecimento energético, Nº de entregas no prazo das concessionárias, % Volume de água utilizado, % Volume de energia utilizado</a:t>
            </a:r>
            <a:endParaRPr/>
          </a:p>
        </p:txBody>
      </p:sp>
      <p:sp>
        <p:nvSpPr>
          <p:cNvPr id="1008" name="Google Shape;1008;p13"/>
          <p:cNvSpPr/>
          <p:nvPr/>
        </p:nvSpPr>
        <p:spPr>
          <a:xfrm>
            <a:off x="759966" y="7127654"/>
            <a:ext cx="4030326" cy="1046347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Economia, Infraestrutura, Urbanismo e Mobilidade, Meio Ambiente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Serviços Públicos, Meio Ambiente </a:t>
            </a:r>
            <a:endParaRPr/>
          </a:p>
        </p:txBody>
      </p:sp>
      <p:grpSp>
        <p:nvGrpSpPr>
          <p:cNvPr id="1009" name="Google Shape;1009;p13"/>
          <p:cNvGrpSpPr/>
          <p:nvPr/>
        </p:nvGrpSpPr>
        <p:grpSpPr>
          <a:xfrm>
            <a:off x="759966" y="1689151"/>
            <a:ext cx="8179573" cy="1954093"/>
            <a:chOff x="400050" y="1500219"/>
            <a:chExt cx="8179573" cy="1954092"/>
          </a:xfrm>
        </p:grpSpPr>
        <p:grpSp>
          <p:nvGrpSpPr>
            <p:cNvPr id="1010" name="Google Shape;1010;p13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011" name="Google Shape;1011;p13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012" name="Google Shape;1012;p13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013" name="Google Shape;1013;p13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014" name="Google Shape;1014;p13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13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13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13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13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9" name="Google Shape;1019;p13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3" name="Google Shape;1023;p13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024" name="Google Shape;1024;p13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030" name="Google Shape;1030;p14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MEIO AMBIENTE</a:t>
            </a:r>
            <a:endParaRPr/>
          </a:p>
        </p:txBody>
      </p:sp>
      <p:sp>
        <p:nvSpPr>
          <p:cNvPr id="1031" name="Google Shape;1031;p14"/>
          <p:cNvSpPr/>
          <p:nvPr/>
        </p:nvSpPr>
        <p:spPr>
          <a:xfrm>
            <a:off x="908286" y="3810632"/>
            <a:ext cx="1806004" cy="1979935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Transformar a cidade em um modelo de sustentabilidade, buscando equilíbrio entre desenvolvimento econômico, urbanização e natureza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4"/>
          <p:cNvSpPr/>
          <p:nvPr/>
        </p:nvSpPr>
        <p:spPr>
          <a:xfrm>
            <a:off x="3050978" y="3618521"/>
            <a:ext cx="1806004" cy="1778133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uma política de sustentabilidade focada na redução das emissões de carbono e no aumento da captura de carbono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3" name="Google Shape;1033;p14"/>
          <p:cNvCxnSpPr>
            <a:stCxn id="1031" idx="3"/>
            <a:endCxn id="1032" idx="1"/>
          </p:cNvCxnSpPr>
          <p:nvPr/>
        </p:nvCxnSpPr>
        <p:spPr>
          <a:xfrm flipH="1" rot="10800000">
            <a:off x="2714290" y="4507500"/>
            <a:ext cx="336600" cy="293100"/>
          </a:xfrm>
          <a:prstGeom prst="bentConnector3">
            <a:avLst>
              <a:gd fmla="val 5001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4" name="Google Shape;1034;p14"/>
          <p:cNvSpPr/>
          <p:nvPr/>
        </p:nvSpPr>
        <p:spPr>
          <a:xfrm>
            <a:off x="5152780" y="2214650"/>
            <a:ext cx="1847762" cy="938388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Aproveitar todo potencial de geração de energia limpa do município</a:t>
            </a:r>
            <a:endParaRPr/>
          </a:p>
        </p:txBody>
      </p:sp>
      <p:cxnSp>
        <p:nvCxnSpPr>
          <p:cNvPr id="1035" name="Google Shape;1035;p14"/>
          <p:cNvCxnSpPr>
            <a:stCxn id="1032" idx="3"/>
            <a:endCxn id="1034" idx="1"/>
          </p:cNvCxnSpPr>
          <p:nvPr/>
        </p:nvCxnSpPr>
        <p:spPr>
          <a:xfrm flipH="1" rot="10800000">
            <a:off x="4856982" y="2683888"/>
            <a:ext cx="295800" cy="18237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6" name="Google Shape;1036;p14"/>
          <p:cNvSpPr/>
          <p:nvPr/>
        </p:nvSpPr>
        <p:spPr>
          <a:xfrm>
            <a:off x="7646660" y="1384021"/>
            <a:ext cx="4361878" cy="37746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Planejar o aumento gradual do número de fornecedores de insumos para usina de biogás</a:t>
            </a:r>
            <a:endParaRPr/>
          </a:p>
        </p:txBody>
      </p:sp>
      <p:cxnSp>
        <p:nvCxnSpPr>
          <p:cNvPr id="1037" name="Google Shape;1037;p14"/>
          <p:cNvCxnSpPr>
            <a:stCxn id="1034" idx="3"/>
            <a:endCxn id="1036" idx="1"/>
          </p:cNvCxnSpPr>
          <p:nvPr/>
        </p:nvCxnSpPr>
        <p:spPr>
          <a:xfrm flipH="1" rot="10800000">
            <a:off x="7000542" y="1572644"/>
            <a:ext cx="646200" cy="1111200"/>
          </a:xfrm>
          <a:prstGeom prst="bentConnector3">
            <a:avLst>
              <a:gd fmla="val 4999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8" name="Google Shape;1038;p14"/>
          <p:cNvSpPr/>
          <p:nvPr/>
        </p:nvSpPr>
        <p:spPr>
          <a:xfrm>
            <a:off x="7646660" y="1781118"/>
            <a:ext cx="4361878" cy="38639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leis de incentivo ao fornecimento de insumos para a usina</a:t>
            </a:r>
            <a:endParaRPr/>
          </a:p>
        </p:txBody>
      </p:sp>
      <p:cxnSp>
        <p:nvCxnSpPr>
          <p:cNvPr id="1039" name="Google Shape;1039;p14"/>
          <p:cNvCxnSpPr>
            <a:stCxn id="1034" idx="3"/>
            <a:endCxn id="1038" idx="1"/>
          </p:cNvCxnSpPr>
          <p:nvPr/>
        </p:nvCxnSpPr>
        <p:spPr>
          <a:xfrm flipH="1" rot="10800000">
            <a:off x="7000542" y="1974344"/>
            <a:ext cx="646200" cy="709500"/>
          </a:xfrm>
          <a:prstGeom prst="bentConnector3">
            <a:avLst>
              <a:gd fmla="val 4999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0" name="Google Shape;1040;p14"/>
          <p:cNvSpPr/>
          <p:nvPr/>
        </p:nvSpPr>
        <p:spPr>
          <a:xfrm>
            <a:off x="7667251" y="2199787"/>
            <a:ext cx="4361878" cy="38639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leis de incentivo à produção de energia fotovoltaica</a:t>
            </a:r>
            <a:endParaRPr/>
          </a:p>
        </p:txBody>
      </p:sp>
      <p:cxnSp>
        <p:nvCxnSpPr>
          <p:cNvPr id="1041" name="Google Shape;1041;p14"/>
          <p:cNvCxnSpPr>
            <a:stCxn id="1034" idx="3"/>
            <a:endCxn id="1040" idx="1"/>
          </p:cNvCxnSpPr>
          <p:nvPr/>
        </p:nvCxnSpPr>
        <p:spPr>
          <a:xfrm flipH="1" rot="10800000">
            <a:off x="7000542" y="2392844"/>
            <a:ext cx="666600" cy="2910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2" name="Google Shape;1042;p14"/>
          <p:cNvSpPr/>
          <p:nvPr/>
        </p:nvSpPr>
        <p:spPr>
          <a:xfrm>
            <a:off x="7667251" y="2618804"/>
            <a:ext cx="4361878" cy="37774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 o aproveitamento de geração de energia fotovoltaica em espaços e prédios públicos</a:t>
            </a:r>
            <a:endParaRPr/>
          </a:p>
        </p:txBody>
      </p:sp>
      <p:cxnSp>
        <p:nvCxnSpPr>
          <p:cNvPr id="1043" name="Google Shape;1043;p14"/>
          <p:cNvCxnSpPr>
            <a:stCxn id="1034" idx="3"/>
            <a:endCxn id="1042" idx="1"/>
          </p:cNvCxnSpPr>
          <p:nvPr/>
        </p:nvCxnSpPr>
        <p:spPr>
          <a:xfrm>
            <a:off x="7000542" y="2683844"/>
            <a:ext cx="666600" cy="1239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4" name="Google Shape;1044;p14"/>
          <p:cNvSpPr/>
          <p:nvPr/>
        </p:nvSpPr>
        <p:spPr>
          <a:xfrm>
            <a:off x="5152780" y="3953720"/>
            <a:ext cx="1884216" cy="1095680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Medidas para diminuição de emissão e aumento da captura de carbono</a:t>
            </a:r>
            <a:endParaRPr/>
          </a:p>
        </p:txBody>
      </p:sp>
      <p:cxnSp>
        <p:nvCxnSpPr>
          <p:cNvPr id="1045" name="Google Shape;1045;p14"/>
          <p:cNvCxnSpPr>
            <a:stCxn id="1032" idx="3"/>
            <a:endCxn id="1044" idx="1"/>
          </p:cNvCxnSpPr>
          <p:nvPr/>
        </p:nvCxnSpPr>
        <p:spPr>
          <a:xfrm flipH="1" rot="10800000">
            <a:off x="4856982" y="4501588"/>
            <a:ext cx="295800" cy="60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46" name="Google Shape;1046;p14"/>
          <p:cNvSpPr/>
          <p:nvPr/>
        </p:nvSpPr>
        <p:spPr>
          <a:xfrm>
            <a:off x="7667251" y="3879903"/>
            <a:ext cx="4361878" cy="23797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da frota de veículos de baixa emissão </a:t>
            </a: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7667251" y="4152846"/>
            <a:ext cx="4361878" cy="34593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 a implementação de práticas de baixa emissão no setor privado</a:t>
            </a: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7655237" y="4533374"/>
            <a:ext cx="4361878" cy="39435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 a implementação de um Sistema de Gestão Ambiental nas empresas</a:t>
            </a:r>
            <a:endParaRPr/>
          </a:p>
        </p:txBody>
      </p:sp>
      <p:cxnSp>
        <p:nvCxnSpPr>
          <p:cNvPr id="1049" name="Google Shape;1049;p14"/>
          <p:cNvCxnSpPr>
            <a:stCxn id="1044" idx="3"/>
            <a:endCxn id="1046" idx="1"/>
          </p:cNvCxnSpPr>
          <p:nvPr/>
        </p:nvCxnSpPr>
        <p:spPr>
          <a:xfrm flipH="1" rot="10800000">
            <a:off x="7036996" y="3998760"/>
            <a:ext cx="630300" cy="502800"/>
          </a:xfrm>
          <a:prstGeom prst="bentConnector3">
            <a:avLst>
              <a:gd fmla="val 4999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0" name="Google Shape;1050;p14"/>
          <p:cNvCxnSpPr>
            <a:stCxn id="1044" idx="3"/>
            <a:endCxn id="1047" idx="1"/>
          </p:cNvCxnSpPr>
          <p:nvPr/>
        </p:nvCxnSpPr>
        <p:spPr>
          <a:xfrm flipH="1" rot="10800000">
            <a:off x="7036996" y="4325760"/>
            <a:ext cx="630300" cy="175800"/>
          </a:xfrm>
          <a:prstGeom prst="bentConnector3">
            <a:avLst>
              <a:gd fmla="val 4999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1" name="Google Shape;1051;p14"/>
          <p:cNvCxnSpPr>
            <a:stCxn id="1044" idx="3"/>
            <a:endCxn id="1048" idx="1"/>
          </p:cNvCxnSpPr>
          <p:nvPr/>
        </p:nvCxnSpPr>
        <p:spPr>
          <a:xfrm>
            <a:off x="7036996" y="4501560"/>
            <a:ext cx="618300" cy="2289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2" name="Google Shape;1052;p14"/>
          <p:cNvSpPr/>
          <p:nvPr/>
        </p:nvSpPr>
        <p:spPr>
          <a:xfrm>
            <a:off x="7688296" y="4959715"/>
            <a:ext cx="4361878" cy="44598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da arborização da cidade e criação de estratégia para potencialização da captura na cidade</a:t>
            </a:r>
            <a:endParaRPr/>
          </a:p>
        </p:txBody>
      </p:sp>
      <p:cxnSp>
        <p:nvCxnSpPr>
          <p:cNvPr id="1053" name="Google Shape;1053;p14"/>
          <p:cNvCxnSpPr>
            <a:stCxn id="1044" idx="3"/>
            <a:endCxn id="1052" idx="1"/>
          </p:cNvCxnSpPr>
          <p:nvPr/>
        </p:nvCxnSpPr>
        <p:spPr>
          <a:xfrm>
            <a:off x="7036996" y="4501560"/>
            <a:ext cx="651300" cy="6810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4" name="Google Shape;1054;p14"/>
          <p:cNvSpPr/>
          <p:nvPr/>
        </p:nvSpPr>
        <p:spPr>
          <a:xfrm>
            <a:off x="7667251" y="3039625"/>
            <a:ext cx="4361878" cy="39102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 a linhas de pesquisa de desenvolvimento e aprimoramento da cadeia produtiva do biogás</a:t>
            </a:r>
            <a:endParaRPr/>
          </a:p>
        </p:txBody>
      </p:sp>
      <p:cxnSp>
        <p:nvCxnSpPr>
          <p:cNvPr id="1055" name="Google Shape;1055;p14"/>
          <p:cNvCxnSpPr>
            <a:stCxn id="1034" idx="3"/>
            <a:endCxn id="1054" idx="1"/>
          </p:cNvCxnSpPr>
          <p:nvPr/>
        </p:nvCxnSpPr>
        <p:spPr>
          <a:xfrm>
            <a:off x="7000542" y="2683844"/>
            <a:ext cx="666600" cy="5514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6" name="Google Shape;1056;p14"/>
          <p:cNvSpPr/>
          <p:nvPr/>
        </p:nvSpPr>
        <p:spPr>
          <a:xfrm>
            <a:off x="7667251" y="3586626"/>
            <a:ext cx="4361878" cy="26031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Execução do Plano de Arborização</a:t>
            </a:r>
            <a:endParaRPr/>
          </a:p>
        </p:txBody>
      </p:sp>
      <p:cxnSp>
        <p:nvCxnSpPr>
          <p:cNvPr id="1057" name="Google Shape;1057;p14"/>
          <p:cNvCxnSpPr>
            <a:stCxn id="1044" idx="3"/>
            <a:endCxn id="1056" idx="1"/>
          </p:cNvCxnSpPr>
          <p:nvPr/>
        </p:nvCxnSpPr>
        <p:spPr>
          <a:xfrm flipH="1" rot="10800000">
            <a:off x="7036996" y="3716760"/>
            <a:ext cx="630300" cy="784800"/>
          </a:xfrm>
          <a:prstGeom prst="bentConnector3">
            <a:avLst>
              <a:gd fmla="val 4999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8" name="Google Shape;1058;p14"/>
          <p:cNvSpPr txBox="1"/>
          <p:nvPr/>
        </p:nvSpPr>
        <p:spPr>
          <a:xfrm>
            <a:off x="2778327" y="1008372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059" name="Google Shape;1059;p14"/>
          <p:cNvSpPr txBox="1"/>
          <p:nvPr/>
        </p:nvSpPr>
        <p:spPr>
          <a:xfrm>
            <a:off x="5161851" y="1008372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060" name="Google Shape;1060;p14"/>
          <p:cNvSpPr txBox="1"/>
          <p:nvPr/>
        </p:nvSpPr>
        <p:spPr>
          <a:xfrm>
            <a:off x="8423507" y="993177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061" name="Google Shape;1061;p14"/>
          <p:cNvSpPr txBox="1"/>
          <p:nvPr/>
        </p:nvSpPr>
        <p:spPr>
          <a:xfrm>
            <a:off x="546938" y="981954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3041502" y="5585958"/>
            <a:ext cx="1806004" cy="2089979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qualidade dos recursos hídricos superficiais da cidade para impulsionar uma exploração sustentável tanto destes recursos quanto das suas margens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5152780" y="6046919"/>
            <a:ext cx="1850448" cy="695911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do Plano de Drenagem da cidade</a:t>
            </a:r>
            <a:endParaRPr/>
          </a:p>
        </p:txBody>
      </p:sp>
      <p:cxnSp>
        <p:nvCxnSpPr>
          <p:cNvPr id="1064" name="Google Shape;1064;p14"/>
          <p:cNvCxnSpPr>
            <a:stCxn id="1062" idx="3"/>
            <a:endCxn id="1063" idx="1"/>
          </p:cNvCxnSpPr>
          <p:nvPr/>
        </p:nvCxnSpPr>
        <p:spPr>
          <a:xfrm flipH="1" rot="10800000">
            <a:off x="4847506" y="6394848"/>
            <a:ext cx="305400" cy="236100"/>
          </a:xfrm>
          <a:prstGeom prst="bentConnector3">
            <a:avLst>
              <a:gd fmla="val 4997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5" name="Google Shape;1065;p14"/>
          <p:cNvSpPr/>
          <p:nvPr/>
        </p:nvSpPr>
        <p:spPr>
          <a:xfrm>
            <a:off x="7683603" y="5500315"/>
            <a:ext cx="4361878" cy="33866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Concretizar o mapeamento das bacias hidrográficas locais</a:t>
            </a:r>
            <a:endParaRPr/>
          </a:p>
        </p:txBody>
      </p:sp>
      <p:cxnSp>
        <p:nvCxnSpPr>
          <p:cNvPr id="1066" name="Google Shape;1066;p14"/>
          <p:cNvCxnSpPr>
            <a:stCxn id="1063" idx="3"/>
            <a:endCxn id="1065" idx="1"/>
          </p:cNvCxnSpPr>
          <p:nvPr/>
        </p:nvCxnSpPr>
        <p:spPr>
          <a:xfrm flipH="1" rot="10800000">
            <a:off x="7003228" y="5669775"/>
            <a:ext cx="680400" cy="725100"/>
          </a:xfrm>
          <a:prstGeom prst="bentConnector3">
            <a:avLst>
              <a:gd fmla="val 4999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7" name="Google Shape;1067;p14"/>
          <p:cNvSpPr/>
          <p:nvPr/>
        </p:nvSpPr>
        <p:spPr>
          <a:xfrm>
            <a:off x="7704734" y="5863798"/>
            <a:ext cx="4361878" cy="44443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das áreas de inundação, nascentes e aquíferos</a:t>
            </a: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7704734" y="6326810"/>
            <a:ext cx="4361878" cy="41538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do impacto da impermeabilização do solo da cidade</a:t>
            </a: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7683603" y="7714192"/>
            <a:ext cx="4361878" cy="36110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Mapear a fonte e o volume de esgoto despejado inadequadamente</a:t>
            </a:r>
            <a:endParaRPr/>
          </a:p>
        </p:txBody>
      </p:sp>
      <p:cxnSp>
        <p:nvCxnSpPr>
          <p:cNvPr id="1070" name="Google Shape;1070;p14"/>
          <p:cNvCxnSpPr>
            <a:stCxn id="1063" idx="3"/>
            <a:endCxn id="1067" idx="1"/>
          </p:cNvCxnSpPr>
          <p:nvPr/>
        </p:nvCxnSpPr>
        <p:spPr>
          <a:xfrm flipH="1" rot="10800000">
            <a:off x="7003228" y="6085875"/>
            <a:ext cx="701400" cy="3090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1" name="Google Shape;1071;p14"/>
          <p:cNvCxnSpPr>
            <a:stCxn id="1063" idx="3"/>
            <a:endCxn id="1068" idx="1"/>
          </p:cNvCxnSpPr>
          <p:nvPr/>
        </p:nvCxnSpPr>
        <p:spPr>
          <a:xfrm>
            <a:off x="7003228" y="6394875"/>
            <a:ext cx="701400" cy="1395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2" name="Google Shape;1072;p14"/>
          <p:cNvSpPr/>
          <p:nvPr/>
        </p:nvSpPr>
        <p:spPr>
          <a:xfrm>
            <a:off x="7704734" y="6775288"/>
            <a:ext cx="4361878" cy="37275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 de parcerias público privadas para revitalização das bacias e de parque lineares</a:t>
            </a:r>
            <a:endParaRPr/>
          </a:p>
        </p:txBody>
      </p:sp>
      <p:cxnSp>
        <p:nvCxnSpPr>
          <p:cNvPr id="1073" name="Google Shape;1073;p14"/>
          <p:cNvCxnSpPr>
            <a:stCxn id="1063" idx="3"/>
            <a:endCxn id="1072" idx="1"/>
          </p:cNvCxnSpPr>
          <p:nvPr/>
        </p:nvCxnSpPr>
        <p:spPr>
          <a:xfrm>
            <a:off x="7003228" y="6394874"/>
            <a:ext cx="701400" cy="5667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4" name="Google Shape;1074;p14"/>
          <p:cNvSpPr/>
          <p:nvPr/>
        </p:nvSpPr>
        <p:spPr>
          <a:xfrm>
            <a:off x="7704734" y="7170634"/>
            <a:ext cx="4361878" cy="43525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Retirada da população em área de proteção e ocupação consciente do espaço por parque lineares</a:t>
            </a:r>
            <a:endParaRPr/>
          </a:p>
        </p:txBody>
      </p:sp>
      <p:cxnSp>
        <p:nvCxnSpPr>
          <p:cNvPr id="1075" name="Google Shape;1075;p14"/>
          <p:cNvCxnSpPr>
            <a:stCxn id="1063" idx="3"/>
            <a:endCxn id="1074" idx="1"/>
          </p:cNvCxnSpPr>
          <p:nvPr/>
        </p:nvCxnSpPr>
        <p:spPr>
          <a:xfrm>
            <a:off x="7003228" y="6394874"/>
            <a:ext cx="701400" cy="9933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6" name="Google Shape;1076;p14"/>
          <p:cNvSpPr/>
          <p:nvPr/>
        </p:nvSpPr>
        <p:spPr>
          <a:xfrm>
            <a:off x="5152780" y="7849777"/>
            <a:ext cx="1831398" cy="695911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Revisão do Plano de Saneamento da cidade</a:t>
            </a:r>
            <a:endParaRPr/>
          </a:p>
        </p:txBody>
      </p:sp>
      <p:cxnSp>
        <p:nvCxnSpPr>
          <p:cNvPr id="1077" name="Google Shape;1077;p14"/>
          <p:cNvCxnSpPr>
            <a:stCxn id="1062" idx="3"/>
            <a:endCxn id="1076" idx="1"/>
          </p:cNvCxnSpPr>
          <p:nvPr/>
        </p:nvCxnSpPr>
        <p:spPr>
          <a:xfrm>
            <a:off x="4847506" y="6630948"/>
            <a:ext cx="305400" cy="15669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8" name="Google Shape;1078;p14"/>
          <p:cNvCxnSpPr>
            <a:stCxn id="1076" idx="3"/>
            <a:endCxn id="1069" idx="1"/>
          </p:cNvCxnSpPr>
          <p:nvPr/>
        </p:nvCxnSpPr>
        <p:spPr>
          <a:xfrm flipH="1" rot="10800000">
            <a:off x="6984178" y="7894733"/>
            <a:ext cx="699300" cy="3030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9" name="Google Shape;1079;p14"/>
          <p:cNvSpPr/>
          <p:nvPr/>
        </p:nvSpPr>
        <p:spPr>
          <a:xfrm>
            <a:off x="7683603" y="8098849"/>
            <a:ext cx="4361878" cy="361102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planos de projetos para adequação da coleta de esgoto e tratamento</a:t>
            </a: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7683603" y="8500444"/>
            <a:ext cx="4361878" cy="36110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e execução das obras para suprimento das demandas de abastecimento de águas</a:t>
            </a:r>
            <a:endParaRPr/>
          </a:p>
        </p:txBody>
      </p:sp>
      <p:cxnSp>
        <p:nvCxnSpPr>
          <p:cNvPr id="1081" name="Google Shape;1081;p14"/>
          <p:cNvCxnSpPr>
            <a:stCxn id="1076" idx="3"/>
            <a:endCxn id="1079" idx="1"/>
          </p:cNvCxnSpPr>
          <p:nvPr/>
        </p:nvCxnSpPr>
        <p:spPr>
          <a:xfrm>
            <a:off x="6984178" y="8197733"/>
            <a:ext cx="699300" cy="816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82" name="Google Shape;1082;p14"/>
          <p:cNvCxnSpPr>
            <a:stCxn id="1076" idx="3"/>
            <a:endCxn id="1080" idx="1"/>
          </p:cNvCxnSpPr>
          <p:nvPr/>
        </p:nvCxnSpPr>
        <p:spPr>
          <a:xfrm>
            <a:off x="6984178" y="8197733"/>
            <a:ext cx="699300" cy="4833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83" name="Google Shape;1083;p14"/>
          <p:cNvCxnSpPr>
            <a:stCxn id="1031" idx="3"/>
            <a:endCxn id="1062" idx="1"/>
          </p:cNvCxnSpPr>
          <p:nvPr/>
        </p:nvCxnSpPr>
        <p:spPr>
          <a:xfrm>
            <a:off x="2714290" y="4800600"/>
            <a:ext cx="327300" cy="18303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084" name="Google Shape;1084;p14"/>
          <p:cNvGrpSpPr/>
          <p:nvPr/>
        </p:nvGrpSpPr>
        <p:grpSpPr>
          <a:xfrm>
            <a:off x="823961" y="1504643"/>
            <a:ext cx="8179573" cy="1954093"/>
            <a:chOff x="400050" y="1500219"/>
            <a:chExt cx="8179573" cy="1954092"/>
          </a:xfrm>
        </p:grpSpPr>
        <p:grpSp>
          <p:nvGrpSpPr>
            <p:cNvPr id="1085" name="Google Shape;1085;p14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086" name="Google Shape;1086;p14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087" name="Google Shape;1087;p14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088" name="Google Shape;1088;p14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089" name="Google Shape;1089;p14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14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14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14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14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4" name="Google Shape;1094;p14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8" name="Google Shape;1098;p14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099" name="Google Shape;1099;p14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5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105" name="Google Shape;1105;p15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MEIO AMBIENTE</a:t>
            </a:r>
            <a:endParaRPr/>
          </a:p>
        </p:txBody>
      </p:sp>
      <p:sp>
        <p:nvSpPr>
          <p:cNvPr id="1106" name="Google Shape;1106;p15"/>
          <p:cNvSpPr/>
          <p:nvPr/>
        </p:nvSpPr>
        <p:spPr>
          <a:xfrm>
            <a:off x="680512" y="3532357"/>
            <a:ext cx="1806004" cy="2114454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Transformar a cidade em um modelo de sustentabilidade, buscando equilíbrio entre desenvolvimento econômico, urbanização e natureza.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7" name="Google Shape;1107;p15"/>
          <p:cNvCxnSpPr>
            <a:stCxn id="1106" idx="3"/>
            <a:endCxn id="1108" idx="1"/>
          </p:cNvCxnSpPr>
          <p:nvPr/>
        </p:nvCxnSpPr>
        <p:spPr>
          <a:xfrm flipH="1" rot="10800000">
            <a:off x="2486516" y="4579384"/>
            <a:ext cx="484200" cy="10200"/>
          </a:xfrm>
          <a:prstGeom prst="bentConnector3">
            <a:avLst>
              <a:gd fmla="val 4999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9" name="Google Shape;1109;p15"/>
          <p:cNvSpPr/>
          <p:nvPr/>
        </p:nvSpPr>
        <p:spPr>
          <a:xfrm>
            <a:off x="5144921" y="6563993"/>
            <a:ext cx="1850448" cy="568746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do mercado de logística reversa e de carbono  </a:t>
            </a:r>
            <a:endParaRPr/>
          </a:p>
        </p:txBody>
      </p:sp>
      <p:cxnSp>
        <p:nvCxnSpPr>
          <p:cNvPr id="1110" name="Google Shape;1110;p15"/>
          <p:cNvCxnSpPr>
            <a:stCxn id="1108" idx="3"/>
            <a:endCxn id="1109" idx="1"/>
          </p:cNvCxnSpPr>
          <p:nvPr/>
        </p:nvCxnSpPr>
        <p:spPr>
          <a:xfrm>
            <a:off x="4776622" y="4579362"/>
            <a:ext cx="368400" cy="22689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8" name="Google Shape;1108;p15"/>
          <p:cNvSpPr/>
          <p:nvPr/>
        </p:nvSpPr>
        <p:spPr>
          <a:xfrm>
            <a:off x="2970618" y="4124925"/>
            <a:ext cx="1806004" cy="908873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gestão adequada dos recursos e práticas ambientais </a:t>
            </a:r>
            <a:endParaRPr/>
          </a:p>
        </p:txBody>
      </p:sp>
      <p:sp>
        <p:nvSpPr>
          <p:cNvPr id="1111" name="Google Shape;1111;p15"/>
          <p:cNvSpPr/>
          <p:nvPr/>
        </p:nvSpPr>
        <p:spPr>
          <a:xfrm>
            <a:off x="5144921" y="1956168"/>
            <a:ext cx="1831398" cy="77722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gestão ativa do setor transformando-a em um atrativo da cidade</a:t>
            </a:r>
            <a:endParaRPr/>
          </a:p>
        </p:txBody>
      </p:sp>
      <p:sp>
        <p:nvSpPr>
          <p:cNvPr id="1112" name="Google Shape;1112;p15"/>
          <p:cNvSpPr/>
          <p:nvPr/>
        </p:nvSpPr>
        <p:spPr>
          <a:xfrm>
            <a:off x="7519098" y="1811008"/>
            <a:ext cx="4299412" cy="66425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Divulgação dos KPIs e projetos ambientais em um portal centralizado sobre o tema do meio ambiente</a:t>
            </a:r>
            <a:endParaRPr/>
          </a:p>
        </p:txBody>
      </p:sp>
      <p:cxnSp>
        <p:nvCxnSpPr>
          <p:cNvPr id="1113" name="Google Shape;1113;p15"/>
          <p:cNvCxnSpPr>
            <a:stCxn id="1111" idx="3"/>
            <a:endCxn id="1112" idx="1"/>
          </p:cNvCxnSpPr>
          <p:nvPr/>
        </p:nvCxnSpPr>
        <p:spPr>
          <a:xfrm flipH="1" rot="10800000">
            <a:off x="6976319" y="2143182"/>
            <a:ext cx="542700" cy="201600"/>
          </a:xfrm>
          <a:prstGeom prst="bentConnector3">
            <a:avLst>
              <a:gd fmla="val 5000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4" name="Google Shape;1114;p15"/>
          <p:cNvCxnSpPr>
            <a:stCxn id="1108" idx="3"/>
            <a:endCxn id="1111" idx="1"/>
          </p:cNvCxnSpPr>
          <p:nvPr/>
        </p:nvCxnSpPr>
        <p:spPr>
          <a:xfrm flipH="1" rot="10800000">
            <a:off x="4776622" y="2344662"/>
            <a:ext cx="368400" cy="22347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15" name="Google Shape;1115;p15"/>
          <p:cNvSpPr/>
          <p:nvPr/>
        </p:nvSpPr>
        <p:spPr>
          <a:xfrm>
            <a:off x="7542330" y="2532898"/>
            <a:ext cx="4276179" cy="62419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continuidade na educação e conscientização ambiental nas escolas</a:t>
            </a:r>
            <a:endParaRPr/>
          </a:p>
        </p:txBody>
      </p:sp>
      <p:cxnSp>
        <p:nvCxnSpPr>
          <p:cNvPr id="1116" name="Google Shape;1116;p15"/>
          <p:cNvCxnSpPr>
            <a:stCxn id="1111" idx="3"/>
            <a:endCxn id="1115" idx="1"/>
          </p:cNvCxnSpPr>
          <p:nvPr/>
        </p:nvCxnSpPr>
        <p:spPr>
          <a:xfrm>
            <a:off x="6976319" y="2344782"/>
            <a:ext cx="566100" cy="500100"/>
          </a:xfrm>
          <a:prstGeom prst="bentConnector3">
            <a:avLst>
              <a:gd fmla="val 4999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17" name="Google Shape;1117;p15"/>
          <p:cNvSpPr/>
          <p:nvPr/>
        </p:nvSpPr>
        <p:spPr>
          <a:xfrm>
            <a:off x="5165124" y="4187105"/>
            <a:ext cx="1834459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Diagnosticar questões ambientais periodicamente</a:t>
            </a:r>
            <a:endParaRPr/>
          </a:p>
        </p:txBody>
      </p:sp>
      <p:sp>
        <p:nvSpPr>
          <p:cNvPr id="1118" name="Google Shape;1118;p15"/>
          <p:cNvSpPr/>
          <p:nvPr/>
        </p:nvSpPr>
        <p:spPr>
          <a:xfrm>
            <a:off x="7476834" y="3576844"/>
            <a:ext cx="4361878" cy="41620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o macrozoneamento e delimitação de áreas de proteção atualizados </a:t>
            </a:r>
            <a:endParaRPr/>
          </a:p>
        </p:txBody>
      </p:sp>
      <p:cxnSp>
        <p:nvCxnSpPr>
          <p:cNvPr id="1119" name="Google Shape;1119;p15"/>
          <p:cNvCxnSpPr>
            <a:stCxn id="1117" idx="3"/>
            <a:endCxn id="1118" idx="1"/>
          </p:cNvCxnSpPr>
          <p:nvPr/>
        </p:nvCxnSpPr>
        <p:spPr>
          <a:xfrm flipH="1" rot="10800000">
            <a:off x="6999583" y="3785061"/>
            <a:ext cx="477300" cy="7500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20" name="Google Shape;1120;p15"/>
          <p:cNvCxnSpPr>
            <a:stCxn id="1108" idx="3"/>
            <a:endCxn id="1117" idx="1"/>
          </p:cNvCxnSpPr>
          <p:nvPr/>
        </p:nvCxnSpPr>
        <p:spPr>
          <a:xfrm flipH="1" rot="10800000">
            <a:off x="4776622" y="4534962"/>
            <a:ext cx="388500" cy="444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1" name="Google Shape;1121;p15"/>
          <p:cNvSpPr/>
          <p:nvPr/>
        </p:nvSpPr>
        <p:spPr>
          <a:xfrm>
            <a:off x="7476834" y="4012289"/>
            <a:ext cx="4361878" cy="39413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e divulgação de controle de fauna (nativa e invasora)</a:t>
            </a:r>
            <a:endParaRPr/>
          </a:p>
        </p:txBody>
      </p:sp>
      <p:cxnSp>
        <p:nvCxnSpPr>
          <p:cNvPr id="1122" name="Google Shape;1122;p15"/>
          <p:cNvCxnSpPr>
            <a:stCxn id="1117" idx="3"/>
            <a:endCxn id="1121" idx="1"/>
          </p:cNvCxnSpPr>
          <p:nvPr/>
        </p:nvCxnSpPr>
        <p:spPr>
          <a:xfrm flipH="1" rot="10800000">
            <a:off x="6999583" y="4209261"/>
            <a:ext cx="477300" cy="3258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3" name="Google Shape;1123;p15"/>
          <p:cNvSpPr/>
          <p:nvPr/>
        </p:nvSpPr>
        <p:spPr>
          <a:xfrm>
            <a:off x="7476834" y="4438122"/>
            <a:ext cx="4361878" cy="23235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de mapeamento e proteção de nascentes</a:t>
            </a:r>
            <a:endParaRPr/>
          </a:p>
        </p:txBody>
      </p:sp>
      <p:sp>
        <p:nvSpPr>
          <p:cNvPr id="1124" name="Google Shape;1124;p15"/>
          <p:cNvSpPr/>
          <p:nvPr/>
        </p:nvSpPr>
        <p:spPr>
          <a:xfrm>
            <a:off x="7476834" y="4702177"/>
            <a:ext cx="4361878" cy="25746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análise da qualidade do ar</a:t>
            </a:r>
            <a:endParaRPr/>
          </a:p>
        </p:txBody>
      </p:sp>
      <p:sp>
        <p:nvSpPr>
          <p:cNvPr id="1125" name="Google Shape;1125;p15"/>
          <p:cNvSpPr/>
          <p:nvPr/>
        </p:nvSpPr>
        <p:spPr>
          <a:xfrm>
            <a:off x="7478791" y="4991335"/>
            <a:ext cx="4359921" cy="45601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programas de conscientização de descartes de resíduos</a:t>
            </a:r>
            <a:endParaRPr/>
          </a:p>
        </p:txBody>
      </p:sp>
      <p:cxnSp>
        <p:nvCxnSpPr>
          <p:cNvPr id="1126" name="Google Shape;1126;p15"/>
          <p:cNvCxnSpPr>
            <a:stCxn id="1117" idx="3"/>
            <a:endCxn id="1123" idx="1"/>
          </p:cNvCxnSpPr>
          <p:nvPr/>
        </p:nvCxnSpPr>
        <p:spPr>
          <a:xfrm>
            <a:off x="6999583" y="4535061"/>
            <a:ext cx="477300" cy="192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27" name="Google Shape;1127;p15"/>
          <p:cNvCxnSpPr>
            <a:stCxn id="1117" idx="3"/>
            <a:endCxn id="1124" idx="1"/>
          </p:cNvCxnSpPr>
          <p:nvPr/>
        </p:nvCxnSpPr>
        <p:spPr>
          <a:xfrm>
            <a:off x="6999583" y="4535061"/>
            <a:ext cx="477300" cy="295800"/>
          </a:xfrm>
          <a:prstGeom prst="bentConnector3">
            <a:avLst>
              <a:gd fmla="val 4999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28" name="Google Shape;1128;p15"/>
          <p:cNvCxnSpPr>
            <a:stCxn id="1117" idx="3"/>
            <a:endCxn id="1125" idx="1"/>
          </p:cNvCxnSpPr>
          <p:nvPr/>
        </p:nvCxnSpPr>
        <p:spPr>
          <a:xfrm>
            <a:off x="6999583" y="4535061"/>
            <a:ext cx="479100" cy="684300"/>
          </a:xfrm>
          <a:prstGeom prst="bentConnector3">
            <a:avLst>
              <a:gd fmla="val 5001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9" name="Google Shape;1129;p15"/>
          <p:cNvSpPr/>
          <p:nvPr/>
        </p:nvSpPr>
        <p:spPr>
          <a:xfrm>
            <a:off x="7477762" y="6150304"/>
            <a:ext cx="4340747" cy="48296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Eliminação dos lixões em favor da transformação em produtos como PET ou MDF</a:t>
            </a:r>
            <a:endParaRPr/>
          </a:p>
        </p:txBody>
      </p:sp>
      <p:cxnSp>
        <p:nvCxnSpPr>
          <p:cNvPr id="1130" name="Google Shape;1130;p15"/>
          <p:cNvCxnSpPr>
            <a:stCxn id="1109" idx="3"/>
            <a:endCxn id="1129" idx="1"/>
          </p:cNvCxnSpPr>
          <p:nvPr/>
        </p:nvCxnSpPr>
        <p:spPr>
          <a:xfrm flipH="1" rot="10800000">
            <a:off x="6995369" y="6391766"/>
            <a:ext cx="482400" cy="456600"/>
          </a:xfrm>
          <a:prstGeom prst="bentConnector3">
            <a:avLst>
              <a:gd fmla="val 4999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1" name="Google Shape;1131;p15"/>
          <p:cNvSpPr/>
          <p:nvPr/>
        </p:nvSpPr>
        <p:spPr>
          <a:xfrm>
            <a:off x="7463117" y="6666616"/>
            <a:ext cx="4361878" cy="41137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 para implementar Sistemas de Gestão Ambiental (SGA) - selos verdes</a:t>
            </a:r>
            <a:endParaRPr/>
          </a:p>
        </p:txBody>
      </p:sp>
      <p:cxnSp>
        <p:nvCxnSpPr>
          <p:cNvPr id="1132" name="Google Shape;1132;p15"/>
          <p:cNvCxnSpPr>
            <a:stCxn id="1109" idx="3"/>
            <a:endCxn id="1131" idx="1"/>
          </p:cNvCxnSpPr>
          <p:nvPr/>
        </p:nvCxnSpPr>
        <p:spPr>
          <a:xfrm>
            <a:off x="6995369" y="6848366"/>
            <a:ext cx="467700" cy="240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3" name="Google Shape;1133;p15"/>
          <p:cNvSpPr/>
          <p:nvPr/>
        </p:nvSpPr>
        <p:spPr>
          <a:xfrm>
            <a:off x="7463117" y="7137257"/>
            <a:ext cx="4361878" cy="42030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lei de incentivo ao mercado de crédito de  carbono</a:t>
            </a:r>
            <a:endParaRPr/>
          </a:p>
        </p:txBody>
      </p:sp>
      <p:cxnSp>
        <p:nvCxnSpPr>
          <p:cNvPr id="1134" name="Google Shape;1134;p15"/>
          <p:cNvCxnSpPr>
            <a:stCxn id="1109" idx="3"/>
            <a:endCxn id="1133" idx="1"/>
          </p:cNvCxnSpPr>
          <p:nvPr/>
        </p:nvCxnSpPr>
        <p:spPr>
          <a:xfrm>
            <a:off x="6995369" y="6848366"/>
            <a:ext cx="467700" cy="4989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5" name="Google Shape;1135;p15"/>
          <p:cNvSpPr txBox="1"/>
          <p:nvPr/>
        </p:nvSpPr>
        <p:spPr>
          <a:xfrm>
            <a:off x="2843707" y="928798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136" name="Google Shape;1136;p15"/>
          <p:cNvSpPr txBox="1"/>
          <p:nvPr/>
        </p:nvSpPr>
        <p:spPr>
          <a:xfrm>
            <a:off x="5284488" y="910849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137" name="Google Shape;1137;p15"/>
          <p:cNvSpPr txBox="1"/>
          <p:nvPr/>
        </p:nvSpPr>
        <p:spPr>
          <a:xfrm>
            <a:off x="8465314" y="941260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138" name="Google Shape;1138;p15"/>
          <p:cNvSpPr txBox="1"/>
          <p:nvPr/>
        </p:nvSpPr>
        <p:spPr>
          <a:xfrm>
            <a:off x="343838" y="917628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6144660" y="7716355"/>
            <a:ext cx="5739860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Árvores per capita, Nº de Novas Árvores, % de desmatamento, Índice de qualidade do ar, Quantidade de carbono emitido e capturado, % de fluxos d’água contaminados, % Cobertura de saneamento básico, % Cobertura da coleta seletiva, % Conversão do material coletado, % Energia limpa produzida, % Biogás produzido</a:t>
            </a: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680512" y="7711189"/>
            <a:ext cx="5110688" cy="1046347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Meio Ambiente, Economia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Serviços Públicos, Meio Ambiente, Indústria, Comércio e Qualificação Profissional </a:t>
            </a:r>
            <a:endParaRPr/>
          </a:p>
        </p:txBody>
      </p:sp>
      <p:grpSp>
        <p:nvGrpSpPr>
          <p:cNvPr id="1141" name="Google Shape;1141;p15"/>
          <p:cNvGrpSpPr/>
          <p:nvPr/>
        </p:nvGrpSpPr>
        <p:grpSpPr>
          <a:xfrm>
            <a:off x="686835" y="1424421"/>
            <a:ext cx="8179573" cy="1954093"/>
            <a:chOff x="400050" y="1500219"/>
            <a:chExt cx="8179573" cy="1954092"/>
          </a:xfrm>
        </p:grpSpPr>
        <p:grpSp>
          <p:nvGrpSpPr>
            <p:cNvPr id="1142" name="Google Shape;1142;p15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143" name="Google Shape;1143;p15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144" name="Google Shape;1144;p15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145" name="Google Shape;1145;p15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146" name="Google Shape;1146;p15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15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15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15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15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51" name="Google Shape;1151;p15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15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156" name="Google Shape;1156;p15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7537463" y="5491849"/>
            <a:ext cx="4299927" cy="42677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Implantação de sistema de monitoramento ambiental e prevenção de desastres naturais </a:t>
            </a:r>
            <a:endParaRPr/>
          </a:p>
        </p:txBody>
      </p:sp>
      <p:cxnSp>
        <p:nvCxnSpPr>
          <p:cNvPr id="1158" name="Google Shape;1158;p15"/>
          <p:cNvCxnSpPr>
            <a:stCxn id="1117" idx="3"/>
            <a:endCxn id="1157" idx="1"/>
          </p:cNvCxnSpPr>
          <p:nvPr/>
        </p:nvCxnSpPr>
        <p:spPr>
          <a:xfrm>
            <a:off x="6999583" y="4535061"/>
            <a:ext cx="537900" cy="1170300"/>
          </a:xfrm>
          <a:prstGeom prst="bentConnector3">
            <a:avLst>
              <a:gd fmla="val 4999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6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164" name="Google Shape;1164;p16"/>
          <p:cNvSpPr txBox="1"/>
          <p:nvPr>
            <p:ph idx="1" type="body"/>
          </p:nvPr>
        </p:nvSpPr>
        <p:spPr>
          <a:xfrm>
            <a:off x="374014" y="661547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MOBILIDADE E URBANISMO</a:t>
            </a:r>
            <a:endParaRPr/>
          </a:p>
        </p:txBody>
      </p:sp>
      <p:sp>
        <p:nvSpPr>
          <p:cNvPr id="1165" name="Google Shape;1165;p16"/>
          <p:cNvSpPr/>
          <p:nvPr/>
        </p:nvSpPr>
        <p:spPr>
          <a:xfrm>
            <a:off x="430032" y="3533544"/>
            <a:ext cx="2514600" cy="797377"/>
          </a:xfrm>
          <a:prstGeom prst="roundRect">
            <a:avLst>
              <a:gd fmla="val 13334" name="adj"/>
            </a:avLst>
          </a:prstGeom>
          <a:solidFill>
            <a:srgbClr val="E2E4E4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Ponta Grossa seja uma cidade preparada para um crescimento urbano sustentável</a:t>
            </a:r>
            <a:endParaRPr/>
          </a:p>
        </p:txBody>
      </p:sp>
      <p:cxnSp>
        <p:nvCxnSpPr>
          <p:cNvPr id="1166" name="Google Shape;1166;p16"/>
          <p:cNvCxnSpPr>
            <a:stCxn id="1165" idx="3"/>
            <a:endCxn id="1167" idx="1"/>
          </p:cNvCxnSpPr>
          <p:nvPr/>
        </p:nvCxnSpPr>
        <p:spPr>
          <a:xfrm>
            <a:off x="2944632" y="3932233"/>
            <a:ext cx="133800" cy="11400"/>
          </a:xfrm>
          <a:prstGeom prst="bentConnector3">
            <a:avLst>
              <a:gd fmla="val 50000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7" name="Google Shape;1167;p16"/>
          <p:cNvSpPr/>
          <p:nvPr/>
        </p:nvSpPr>
        <p:spPr>
          <a:xfrm>
            <a:off x="3078448" y="3544851"/>
            <a:ext cx="1969034" cy="797377"/>
          </a:xfrm>
          <a:prstGeom prst="roundRect">
            <a:avLst>
              <a:gd fmla="val 13334" name="adj"/>
            </a:avLst>
          </a:prstGeom>
          <a:solidFill>
            <a:srgbClr val="E2E4E4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sustentabilidade financeira do planejamento urbano</a:t>
            </a:r>
            <a:endParaRPr/>
          </a:p>
        </p:txBody>
      </p:sp>
      <p:sp>
        <p:nvSpPr>
          <p:cNvPr id="1168" name="Google Shape;1168;p16"/>
          <p:cNvSpPr/>
          <p:nvPr/>
        </p:nvSpPr>
        <p:spPr>
          <a:xfrm>
            <a:off x="5405867" y="1595391"/>
            <a:ext cx="2401819" cy="814860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a integração do planejamento urbano com o meio privado de forma transparente</a:t>
            </a:r>
            <a:endParaRPr/>
          </a:p>
        </p:txBody>
      </p:sp>
      <p:cxnSp>
        <p:nvCxnSpPr>
          <p:cNvPr id="1169" name="Google Shape;1169;p16"/>
          <p:cNvCxnSpPr>
            <a:stCxn id="1167" idx="3"/>
            <a:endCxn id="1168" idx="1"/>
          </p:cNvCxnSpPr>
          <p:nvPr/>
        </p:nvCxnSpPr>
        <p:spPr>
          <a:xfrm flipH="1" rot="10800000">
            <a:off x="5047482" y="2002839"/>
            <a:ext cx="358500" cy="1940700"/>
          </a:xfrm>
          <a:prstGeom prst="bentConnector3">
            <a:avLst>
              <a:gd fmla="val 49984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0" name="Google Shape;1170;p16"/>
          <p:cNvSpPr/>
          <p:nvPr/>
        </p:nvSpPr>
        <p:spPr>
          <a:xfrm>
            <a:off x="8079198" y="1326572"/>
            <a:ext cx="4304484" cy="52045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parcerias públicas privadas com foco no planejamento urbano</a:t>
            </a:r>
            <a:endParaRPr/>
          </a:p>
        </p:txBody>
      </p:sp>
      <p:cxnSp>
        <p:nvCxnSpPr>
          <p:cNvPr id="1171" name="Google Shape;1171;p16"/>
          <p:cNvCxnSpPr>
            <a:stCxn id="1168" idx="3"/>
            <a:endCxn id="1170" idx="1"/>
          </p:cNvCxnSpPr>
          <p:nvPr/>
        </p:nvCxnSpPr>
        <p:spPr>
          <a:xfrm flipH="1" rot="10800000">
            <a:off x="7807686" y="1586721"/>
            <a:ext cx="271500" cy="416100"/>
          </a:xfrm>
          <a:prstGeom prst="bentConnector3">
            <a:avLst>
              <a:gd fmla="val 50002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2" name="Google Shape;1172;p16"/>
          <p:cNvSpPr/>
          <p:nvPr/>
        </p:nvSpPr>
        <p:spPr>
          <a:xfrm>
            <a:off x="8078693" y="1879788"/>
            <a:ext cx="4304485" cy="46515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Incentivar a participação de agentes econômicos na elaboração dos planos participativos</a:t>
            </a:r>
            <a:endParaRPr/>
          </a:p>
        </p:txBody>
      </p:sp>
      <p:cxnSp>
        <p:nvCxnSpPr>
          <p:cNvPr id="1173" name="Google Shape;1173;p16"/>
          <p:cNvCxnSpPr>
            <a:stCxn id="1168" idx="3"/>
            <a:endCxn id="1172" idx="1"/>
          </p:cNvCxnSpPr>
          <p:nvPr/>
        </p:nvCxnSpPr>
        <p:spPr>
          <a:xfrm>
            <a:off x="7807686" y="2002821"/>
            <a:ext cx="270900" cy="109500"/>
          </a:xfrm>
          <a:prstGeom prst="bentConnector3">
            <a:avLst>
              <a:gd fmla="val 50020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4" name="Google Shape;1174;p16"/>
          <p:cNvSpPr/>
          <p:nvPr/>
        </p:nvSpPr>
        <p:spPr>
          <a:xfrm>
            <a:off x="8062075" y="2383476"/>
            <a:ext cx="4333182" cy="52045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Inclusão pontual de agentes econômicos em grupos de trabalhos específicos</a:t>
            </a:r>
            <a:endParaRPr/>
          </a:p>
        </p:txBody>
      </p:sp>
      <p:cxnSp>
        <p:nvCxnSpPr>
          <p:cNvPr id="1175" name="Google Shape;1175;p16"/>
          <p:cNvCxnSpPr>
            <a:stCxn id="1168" idx="3"/>
            <a:endCxn id="1174" idx="1"/>
          </p:cNvCxnSpPr>
          <p:nvPr/>
        </p:nvCxnSpPr>
        <p:spPr>
          <a:xfrm>
            <a:off x="7807686" y="2002821"/>
            <a:ext cx="254400" cy="640800"/>
          </a:xfrm>
          <a:prstGeom prst="bentConnector3">
            <a:avLst>
              <a:gd fmla="val 49998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6" name="Google Shape;1176;p16"/>
          <p:cNvSpPr/>
          <p:nvPr/>
        </p:nvSpPr>
        <p:spPr>
          <a:xfrm>
            <a:off x="5405866" y="3599433"/>
            <a:ext cx="2401820" cy="707745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Uso/potencialização da arrecadação por meio da OODC e IPTU Progressivo</a:t>
            </a:r>
            <a:endParaRPr/>
          </a:p>
        </p:txBody>
      </p:sp>
      <p:sp>
        <p:nvSpPr>
          <p:cNvPr id="1177" name="Google Shape;1177;p16"/>
          <p:cNvSpPr/>
          <p:nvPr/>
        </p:nvSpPr>
        <p:spPr>
          <a:xfrm>
            <a:off x="5398568" y="5850690"/>
            <a:ext cx="2402809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da arrecadação do IPTU de maneira transparente</a:t>
            </a:r>
            <a:endParaRPr/>
          </a:p>
        </p:txBody>
      </p:sp>
      <p:sp>
        <p:nvSpPr>
          <p:cNvPr id="1178" name="Google Shape;1178;p16"/>
          <p:cNvSpPr/>
          <p:nvPr/>
        </p:nvSpPr>
        <p:spPr>
          <a:xfrm>
            <a:off x="5397579" y="7833976"/>
            <a:ext cx="2402809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contínuo dos indicadores de receita</a:t>
            </a:r>
            <a:endParaRPr/>
          </a:p>
        </p:txBody>
      </p:sp>
      <p:sp>
        <p:nvSpPr>
          <p:cNvPr id="1179" name="Google Shape;1179;p16"/>
          <p:cNvSpPr/>
          <p:nvPr/>
        </p:nvSpPr>
        <p:spPr>
          <a:xfrm>
            <a:off x="8033379" y="3075888"/>
            <a:ext cx="4361878" cy="428687"/>
          </a:xfrm>
          <a:prstGeom prst="roundRect">
            <a:avLst>
              <a:gd fmla="val 13334" name="adj"/>
            </a:avLst>
          </a:prstGeom>
          <a:solidFill>
            <a:srgbClr val="FF99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Estruturar os processos, mecanismos e diretrizes de IPTU Progressivo para uso efetivo da ferramenta</a:t>
            </a:r>
            <a:endParaRPr/>
          </a:p>
        </p:txBody>
      </p:sp>
      <p:sp>
        <p:nvSpPr>
          <p:cNvPr id="1180" name="Google Shape;1180;p16"/>
          <p:cNvSpPr/>
          <p:nvPr/>
        </p:nvSpPr>
        <p:spPr>
          <a:xfrm>
            <a:off x="8033379" y="3529767"/>
            <a:ext cx="4361878" cy="40917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Alinhar a aplicação das ferramentas à uma estratégia de divulgação para a sociedade</a:t>
            </a:r>
            <a:endParaRPr/>
          </a:p>
        </p:txBody>
      </p:sp>
      <p:sp>
        <p:nvSpPr>
          <p:cNvPr id="1181" name="Google Shape;1181;p16"/>
          <p:cNvSpPr/>
          <p:nvPr/>
        </p:nvSpPr>
        <p:spPr>
          <a:xfrm>
            <a:off x="8032875" y="3971466"/>
            <a:ext cx="4361878" cy="87143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 gradualmente uma  equidade do território municipal por meio do CA básico igual a 1,0 em todo o território, ampliando a recuperação da mais valia fundiária causada pela definição do zoneamento</a:t>
            </a:r>
            <a:endParaRPr/>
          </a:p>
        </p:txBody>
      </p:sp>
      <p:sp>
        <p:nvSpPr>
          <p:cNvPr id="1182" name="Google Shape;1182;p16"/>
          <p:cNvSpPr/>
          <p:nvPr/>
        </p:nvSpPr>
        <p:spPr>
          <a:xfrm>
            <a:off x="8025578" y="5555205"/>
            <a:ext cx="4361878" cy="39545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Atualizar o valor venal da planta genérica de valores na cidade, podendo revisar a fórmula de cálculo</a:t>
            </a:r>
            <a:endParaRPr/>
          </a:p>
        </p:txBody>
      </p:sp>
      <p:sp>
        <p:nvSpPr>
          <p:cNvPr id="1183" name="Google Shape;1183;p16"/>
          <p:cNvSpPr/>
          <p:nvPr/>
        </p:nvSpPr>
        <p:spPr>
          <a:xfrm>
            <a:off x="8025578" y="5971509"/>
            <a:ext cx="4361878" cy="39545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Disponibilizar a fórmula de cálculo nos meios eletrônicos, assim como a própria PGV </a:t>
            </a:r>
            <a:endParaRPr/>
          </a:p>
        </p:txBody>
      </p:sp>
      <p:sp>
        <p:nvSpPr>
          <p:cNvPr id="1184" name="Google Shape;1184;p16"/>
          <p:cNvSpPr/>
          <p:nvPr/>
        </p:nvSpPr>
        <p:spPr>
          <a:xfrm>
            <a:off x="8025578" y="6403853"/>
            <a:ext cx="4361878" cy="430392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atualização/correção de áreas cadastradas (perante as áreas construídas)</a:t>
            </a:r>
            <a:endParaRPr/>
          </a:p>
        </p:txBody>
      </p:sp>
      <p:sp>
        <p:nvSpPr>
          <p:cNvPr id="1185" name="Google Shape;1185;p16"/>
          <p:cNvSpPr/>
          <p:nvPr/>
        </p:nvSpPr>
        <p:spPr>
          <a:xfrm>
            <a:off x="8054778" y="7549905"/>
            <a:ext cx="4361878" cy="45554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Digitalização das informações das receitas recebidas permitindo o monitoramento contínuo</a:t>
            </a:r>
            <a:endParaRPr/>
          </a:p>
        </p:txBody>
      </p:sp>
      <p:sp>
        <p:nvSpPr>
          <p:cNvPr id="1186" name="Google Shape;1186;p16"/>
          <p:cNvSpPr/>
          <p:nvPr/>
        </p:nvSpPr>
        <p:spPr>
          <a:xfrm>
            <a:off x="8054778" y="8034252"/>
            <a:ext cx="4361878" cy="69591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e monitorar indicadores quanto aos impostos municipais: Inadimplência, Preço de mercado perante ao valor venal, meta de arrecadação, entre outros</a:t>
            </a:r>
            <a:endParaRPr/>
          </a:p>
        </p:txBody>
      </p:sp>
      <p:cxnSp>
        <p:nvCxnSpPr>
          <p:cNvPr id="1187" name="Google Shape;1187;p16"/>
          <p:cNvCxnSpPr>
            <a:stCxn id="1167" idx="3"/>
            <a:endCxn id="1176" idx="1"/>
          </p:cNvCxnSpPr>
          <p:nvPr/>
        </p:nvCxnSpPr>
        <p:spPr>
          <a:xfrm>
            <a:off x="5047482" y="3943540"/>
            <a:ext cx="358500" cy="9900"/>
          </a:xfrm>
          <a:prstGeom prst="bentConnector3">
            <a:avLst>
              <a:gd fmla="val 49984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8" name="Google Shape;1188;p16"/>
          <p:cNvCxnSpPr>
            <a:stCxn id="1176" idx="3"/>
            <a:endCxn id="1179" idx="1"/>
          </p:cNvCxnSpPr>
          <p:nvPr/>
        </p:nvCxnSpPr>
        <p:spPr>
          <a:xfrm flipH="1" rot="10800000">
            <a:off x="7807686" y="3290306"/>
            <a:ext cx="225600" cy="663000"/>
          </a:xfrm>
          <a:prstGeom prst="bentConnector3">
            <a:avLst>
              <a:gd fmla="val 50021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9" name="Google Shape;1189;p16"/>
          <p:cNvCxnSpPr>
            <a:stCxn id="1176" idx="3"/>
            <a:endCxn id="1180" idx="1"/>
          </p:cNvCxnSpPr>
          <p:nvPr/>
        </p:nvCxnSpPr>
        <p:spPr>
          <a:xfrm flipH="1" rot="10800000">
            <a:off x="7807686" y="3734306"/>
            <a:ext cx="225600" cy="219000"/>
          </a:xfrm>
          <a:prstGeom prst="bentConnector3">
            <a:avLst>
              <a:gd fmla="val 50021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0" name="Google Shape;1190;p16"/>
          <p:cNvCxnSpPr>
            <a:stCxn id="1176" idx="3"/>
            <a:endCxn id="1181" idx="1"/>
          </p:cNvCxnSpPr>
          <p:nvPr/>
        </p:nvCxnSpPr>
        <p:spPr>
          <a:xfrm>
            <a:off x="7807686" y="3953306"/>
            <a:ext cx="225300" cy="453900"/>
          </a:xfrm>
          <a:prstGeom prst="bentConnector3">
            <a:avLst>
              <a:gd fmla="val 49975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1" name="Google Shape;1191;p16"/>
          <p:cNvCxnSpPr>
            <a:stCxn id="1167" idx="3"/>
            <a:endCxn id="1177" idx="1"/>
          </p:cNvCxnSpPr>
          <p:nvPr/>
        </p:nvCxnSpPr>
        <p:spPr>
          <a:xfrm>
            <a:off x="5047482" y="3943540"/>
            <a:ext cx="351000" cy="2255100"/>
          </a:xfrm>
          <a:prstGeom prst="bentConnector3">
            <a:avLst>
              <a:gd fmla="val 50012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2" name="Google Shape;1192;p16"/>
          <p:cNvCxnSpPr>
            <a:stCxn id="1177" idx="3"/>
            <a:endCxn id="1182" idx="1"/>
          </p:cNvCxnSpPr>
          <p:nvPr/>
        </p:nvCxnSpPr>
        <p:spPr>
          <a:xfrm flipH="1" rot="10800000">
            <a:off x="7801377" y="5752846"/>
            <a:ext cx="224100" cy="445800"/>
          </a:xfrm>
          <a:prstGeom prst="bentConnector3">
            <a:avLst>
              <a:gd fmla="val 50023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3" name="Google Shape;1193;p16"/>
          <p:cNvCxnSpPr>
            <a:stCxn id="1177" idx="3"/>
            <a:endCxn id="1183" idx="1"/>
          </p:cNvCxnSpPr>
          <p:nvPr/>
        </p:nvCxnSpPr>
        <p:spPr>
          <a:xfrm flipH="1" rot="10800000">
            <a:off x="7801377" y="6169246"/>
            <a:ext cx="224100" cy="29400"/>
          </a:xfrm>
          <a:prstGeom prst="bentConnector3">
            <a:avLst>
              <a:gd fmla="val 50023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4" name="Google Shape;1194;p16"/>
          <p:cNvCxnSpPr>
            <a:stCxn id="1177" idx="3"/>
            <a:endCxn id="1184" idx="1"/>
          </p:cNvCxnSpPr>
          <p:nvPr/>
        </p:nvCxnSpPr>
        <p:spPr>
          <a:xfrm>
            <a:off x="7801377" y="6198646"/>
            <a:ext cx="224100" cy="420300"/>
          </a:xfrm>
          <a:prstGeom prst="bentConnector3">
            <a:avLst>
              <a:gd fmla="val 50023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5" name="Google Shape;1195;p16"/>
          <p:cNvCxnSpPr>
            <a:stCxn id="1167" idx="3"/>
            <a:endCxn id="1178" idx="1"/>
          </p:cNvCxnSpPr>
          <p:nvPr/>
        </p:nvCxnSpPr>
        <p:spPr>
          <a:xfrm>
            <a:off x="5047482" y="3943540"/>
            <a:ext cx="350100" cy="4238400"/>
          </a:xfrm>
          <a:prstGeom prst="bentConnector3">
            <a:avLst>
              <a:gd fmla="val 50000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6" name="Google Shape;1196;p16"/>
          <p:cNvCxnSpPr>
            <a:stCxn id="1178" idx="3"/>
            <a:endCxn id="1185" idx="1"/>
          </p:cNvCxnSpPr>
          <p:nvPr/>
        </p:nvCxnSpPr>
        <p:spPr>
          <a:xfrm flipH="1" rot="10800000">
            <a:off x="7800388" y="7777532"/>
            <a:ext cx="254400" cy="404400"/>
          </a:xfrm>
          <a:prstGeom prst="bentConnector3">
            <a:avLst>
              <a:gd fmla="val 49998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7" name="Google Shape;1197;p16"/>
          <p:cNvCxnSpPr>
            <a:stCxn id="1178" idx="3"/>
            <a:endCxn id="1186" idx="1"/>
          </p:cNvCxnSpPr>
          <p:nvPr/>
        </p:nvCxnSpPr>
        <p:spPr>
          <a:xfrm>
            <a:off x="7800388" y="8181932"/>
            <a:ext cx="254400" cy="200400"/>
          </a:xfrm>
          <a:prstGeom prst="bentConnector3">
            <a:avLst>
              <a:gd fmla="val 49998" name="adj1"/>
            </a:avLst>
          </a:prstGeom>
          <a:solidFill>
            <a:srgbClr val="E2E4E4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8" name="Google Shape;1198;p16"/>
          <p:cNvSpPr txBox="1"/>
          <p:nvPr/>
        </p:nvSpPr>
        <p:spPr>
          <a:xfrm>
            <a:off x="2252780" y="965192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199" name="Google Shape;1199;p16"/>
          <p:cNvSpPr txBox="1"/>
          <p:nvPr/>
        </p:nvSpPr>
        <p:spPr>
          <a:xfrm>
            <a:off x="5641270" y="921154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200" name="Google Shape;1200;p16"/>
          <p:cNvSpPr txBox="1"/>
          <p:nvPr/>
        </p:nvSpPr>
        <p:spPr>
          <a:xfrm>
            <a:off x="8921614" y="940181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201" name="Google Shape;1201;p16"/>
          <p:cNvSpPr txBox="1"/>
          <p:nvPr/>
        </p:nvSpPr>
        <p:spPr>
          <a:xfrm>
            <a:off x="0" y="965192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202" name="Google Shape;1202;p16"/>
          <p:cNvSpPr/>
          <p:nvPr/>
        </p:nvSpPr>
        <p:spPr>
          <a:xfrm>
            <a:off x="430031" y="7372271"/>
            <a:ext cx="4593140" cy="1266360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Propostas de projetos privados, % Arrecadação IPTU, %Arrecadação ISS, %Arrecadação OODC, Valor do m² por tipologia de mercado, % Variação da arrecadação do IPTU e ISS, % de inadimplência, Receita total, Receita por fonte, % Receita própria da receita total, % Carga tributária em relação ao PIB </a:t>
            </a:r>
            <a:endParaRPr/>
          </a:p>
        </p:txBody>
      </p:sp>
      <p:sp>
        <p:nvSpPr>
          <p:cNvPr id="1203" name="Google Shape;1203;p16"/>
          <p:cNvSpPr/>
          <p:nvPr/>
        </p:nvSpPr>
        <p:spPr>
          <a:xfrm>
            <a:off x="430031" y="6221507"/>
            <a:ext cx="4593141" cy="927770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Economia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Fazenda, Governo</a:t>
            </a:r>
            <a:endParaRPr/>
          </a:p>
        </p:txBody>
      </p:sp>
      <p:grpSp>
        <p:nvGrpSpPr>
          <p:cNvPr id="1204" name="Google Shape;1204;p16"/>
          <p:cNvGrpSpPr/>
          <p:nvPr/>
        </p:nvGrpSpPr>
        <p:grpSpPr>
          <a:xfrm>
            <a:off x="495997" y="1317980"/>
            <a:ext cx="8179573" cy="1954093"/>
            <a:chOff x="400050" y="1500219"/>
            <a:chExt cx="8179573" cy="1954092"/>
          </a:xfrm>
        </p:grpSpPr>
        <p:grpSp>
          <p:nvGrpSpPr>
            <p:cNvPr id="1205" name="Google Shape;1205;p16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206" name="Google Shape;1206;p16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207" name="Google Shape;1207;p16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208" name="Google Shape;1208;p16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209" name="Google Shape;1209;p16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16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16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16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16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14" name="Google Shape;1214;p16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8" name="Google Shape;1218;p16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219" name="Google Shape;1219;p16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7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225" name="Google Shape;1225;p17"/>
          <p:cNvSpPr txBox="1"/>
          <p:nvPr>
            <p:ph idx="1" type="body"/>
          </p:nvPr>
        </p:nvSpPr>
        <p:spPr>
          <a:xfrm>
            <a:off x="374014" y="661547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MOBILIDADE E URBANISMO</a:t>
            </a:r>
            <a:endParaRPr/>
          </a:p>
        </p:txBody>
      </p:sp>
      <p:sp>
        <p:nvSpPr>
          <p:cNvPr id="1226" name="Google Shape;1226;p17"/>
          <p:cNvSpPr/>
          <p:nvPr/>
        </p:nvSpPr>
        <p:spPr>
          <a:xfrm>
            <a:off x="634815" y="4473560"/>
            <a:ext cx="2048912" cy="1213467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que Ponta Grossa seja uma cidade preparada para um crescimento urbano sustentável</a:t>
            </a:r>
            <a:endParaRPr/>
          </a:p>
        </p:txBody>
      </p:sp>
      <p:cxnSp>
        <p:nvCxnSpPr>
          <p:cNvPr id="1227" name="Google Shape;1227;p17"/>
          <p:cNvCxnSpPr>
            <a:stCxn id="1226" idx="3"/>
            <a:endCxn id="1228" idx="1"/>
          </p:cNvCxnSpPr>
          <p:nvPr/>
        </p:nvCxnSpPr>
        <p:spPr>
          <a:xfrm flipH="1" rot="10800000">
            <a:off x="2683727" y="4053394"/>
            <a:ext cx="273900" cy="10269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28" name="Google Shape;1228;p17"/>
          <p:cNvSpPr/>
          <p:nvPr/>
        </p:nvSpPr>
        <p:spPr>
          <a:xfrm>
            <a:off x="2957500" y="3414140"/>
            <a:ext cx="1936994" cy="1278463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de um setor permanente e centralizador de planejamento urbano no município</a:t>
            </a:r>
            <a:endParaRPr/>
          </a:p>
        </p:txBody>
      </p:sp>
      <p:sp>
        <p:nvSpPr>
          <p:cNvPr id="1229" name="Google Shape;1229;p17"/>
          <p:cNvSpPr/>
          <p:nvPr/>
        </p:nvSpPr>
        <p:spPr>
          <a:xfrm>
            <a:off x="5118694" y="3281972"/>
            <a:ext cx="3016466" cy="512515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Aproximar o planejamento urbano das instituições de ensino superior</a:t>
            </a:r>
            <a:endParaRPr/>
          </a:p>
        </p:txBody>
      </p:sp>
      <p:cxnSp>
        <p:nvCxnSpPr>
          <p:cNvPr id="1230" name="Google Shape;1230;p17"/>
          <p:cNvCxnSpPr>
            <a:stCxn id="1228" idx="3"/>
            <a:endCxn id="1229" idx="1"/>
          </p:cNvCxnSpPr>
          <p:nvPr/>
        </p:nvCxnSpPr>
        <p:spPr>
          <a:xfrm flipH="1" rot="10800000">
            <a:off x="4894494" y="3538271"/>
            <a:ext cx="224100" cy="515100"/>
          </a:xfrm>
          <a:prstGeom prst="bentConnector3">
            <a:avLst>
              <a:gd fmla="val 5002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1" name="Google Shape;1231;p17"/>
          <p:cNvSpPr/>
          <p:nvPr/>
        </p:nvSpPr>
        <p:spPr>
          <a:xfrm>
            <a:off x="5118694" y="2101232"/>
            <a:ext cx="3016466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e monitoramento contínuo de indicadores de funcionamento da infraestrutura  da cidade</a:t>
            </a:r>
            <a:endParaRPr/>
          </a:p>
        </p:txBody>
      </p:sp>
      <p:cxnSp>
        <p:nvCxnSpPr>
          <p:cNvPr id="1232" name="Google Shape;1232;p17"/>
          <p:cNvCxnSpPr>
            <a:stCxn id="1228" idx="3"/>
            <a:endCxn id="1231" idx="1"/>
          </p:cNvCxnSpPr>
          <p:nvPr/>
        </p:nvCxnSpPr>
        <p:spPr>
          <a:xfrm flipH="1" rot="10800000">
            <a:off x="4894494" y="2449271"/>
            <a:ext cx="224100" cy="1604100"/>
          </a:xfrm>
          <a:prstGeom prst="bentConnector3">
            <a:avLst>
              <a:gd fmla="val 5002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3" name="Google Shape;1233;p17"/>
          <p:cNvCxnSpPr>
            <a:stCxn id="1228" idx="3"/>
            <a:endCxn id="1234" idx="1"/>
          </p:cNvCxnSpPr>
          <p:nvPr/>
        </p:nvCxnSpPr>
        <p:spPr>
          <a:xfrm>
            <a:off x="4894494" y="4053372"/>
            <a:ext cx="231000" cy="1016100"/>
          </a:xfrm>
          <a:prstGeom prst="bentConnector3">
            <a:avLst>
              <a:gd fmla="val 5000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4" name="Google Shape;1234;p17"/>
          <p:cNvSpPr/>
          <p:nvPr/>
        </p:nvSpPr>
        <p:spPr>
          <a:xfrm>
            <a:off x="5125528" y="4717222"/>
            <a:ext cx="3016466" cy="70460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Atender a demanda de planejamento de grandes projetos atuais da cidade</a:t>
            </a:r>
            <a:endParaRPr/>
          </a:p>
        </p:txBody>
      </p:sp>
      <p:sp>
        <p:nvSpPr>
          <p:cNvPr id="1235" name="Google Shape;1235;p17"/>
          <p:cNvSpPr/>
          <p:nvPr/>
        </p:nvSpPr>
        <p:spPr>
          <a:xfrm>
            <a:off x="8320208" y="1376484"/>
            <a:ext cx="4031358" cy="929740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do monitoramento dos preços praticados no mercado imobiliário, fluxo de veículos nas vias, usuários no transporte coletivo, densidade demográfica, renda domiciliar, etc.</a:t>
            </a:r>
            <a:endParaRPr/>
          </a:p>
        </p:txBody>
      </p:sp>
      <p:cxnSp>
        <p:nvCxnSpPr>
          <p:cNvPr id="1236" name="Google Shape;1236;p17"/>
          <p:cNvCxnSpPr>
            <a:stCxn id="1231" idx="3"/>
            <a:endCxn id="1235" idx="1"/>
          </p:cNvCxnSpPr>
          <p:nvPr/>
        </p:nvCxnSpPr>
        <p:spPr>
          <a:xfrm flipH="1" rot="10800000">
            <a:off x="8135160" y="1841388"/>
            <a:ext cx="185100" cy="6078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7" name="Google Shape;1237;p17"/>
          <p:cNvSpPr/>
          <p:nvPr/>
        </p:nvSpPr>
        <p:spPr>
          <a:xfrm>
            <a:off x="8320207" y="3003207"/>
            <a:ext cx="4031358" cy="415146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parcerias em linhas de pesquisas específicas</a:t>
            </a:r>
            <a:endParaRPr/>
          </a:p>
        </p:txBody>
      </p:sp>
      <p:sp>
        <p:nvSpPr>
          <p:cNvPr id="1238" name="Google Shape;1238;p17"/>
          <p:cNvSpPr/>
          <p:nvPr/>
        </p:nvSpPr>
        <p:spPr>
          <a:xfrm>
            <a:off x="8308011" y="3474485"/>
            <a:ext cx="4031358" cy="33893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programas de estágio e de aprendizado</a:t>
            </a:r>
            <a:endParaRPr/>
          </a:p>
        </p:txBody>
      </p:sp>
      <p:sp>
        <p:nvSpPr>
          <p:cNvPr id="1239" name="Google Shape;1239;p17"/>
          <p:cNvSpPr/>
          <p:nvPr/>
        </p:nvSpPr>
        <p:spPr>
          <a:xfrm>
            <a:off x="8308011" y="3867295"/>
            <a:ext cx="4031358" cy="50284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Terceirização de demandas para projetos de extensão</a:t>
            </a:r>
            <a:endParaRPr/>
          </a:p>
        </p:txBody>
      </p:sp>
      <p:cxnSp>
        <p:nvCxnSpPr>
          <p:cNvPr id="1240" name="Google Shape;1240;p17"/>
          <p:cNvCxnSpPr>
            <a:stCxn id="1229" idx="3"/>
            <a:endCxn id="1237" idx="1"/>
          </p:cNvCxnSpPr>
          <p:nvPr/>
        </p:nvCxnSpPr>
        <p:spPr>
          <a:xfrm flipH="1" rot="10800000">
            <a:off x="8135160" y="3210930"/>
            <a:ext cx="185100" cy="3273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1" name="Google Shape;1241;p17"/>
          <p:cNvCxnSpPr>
            <a:stCxn id="1229" idx="3"/>
            <a:endCxn id="1238" idx="1"/>
          </p:cNvCxnSpPr>
          <p:nvPr/>
        </p:nvCxnSpPr>
        <p:spPr>
          <a:xfrm>
            <a:off x="8135160" y="3538230"/>
            <a:ext cx="172800" cy="105600"/>
          </a:xfrm>
          <a:prstGeom prst="bentConnector3">
            <a:avLst>
              <a:gd fmla="val 5001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2" name="Google Shape;1242;p17"/>
          <p:cNvCxnSpPr>
            <a:stCxn id="1229" idx="3"/>
            <a:endCxn id="1239" idx="1"/>
          </p:cNvCxnSpPr>
          <p:nvPr/>
        </p:nvCxnSpPr>
        <p:spPr>
          <a:xfrm>
            <a:off x="8135160" y="3538230"/>
            <a:ext cx="172800" cy="580500"/>
          </a:xfrm>
          <a:prstGeom prst="bentConnector3">
            <a:avLst>
              <a:gd fmla="val 5001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3" name="Google Shape;1243;p17"/>
          <p:cNvSpPr/>
          <p:nvPr/>
        </p:nvSpPr>
        <p:spPr>
          <a:xfrm>
            <a:off x="8308011" y="4433271"/>
            <a:ext cx="4031358" cy="62819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Centralização do projeto do aeroporto local, revitalização das praças e demais projetos demandados</a:t>
            </a:r>
            <a:endParaRPr/>
          </a:p>
        </p:txBody>
      </p:sp>
      <p:cxnSp>
        <p:nvCxnSpPr>
          <p:cNvPr id="1244" name="Google Shape;1244;p17"/>
          <p:cNvCxnSpPr>
            <a:stCxn id="1234" idx="3"/>
            <a:endCxn id="1243" idx="1"/>
          </p:cNvCxnSpPr>
          <p:nvPr/>
        </p:nvCxnSpPr>
        <p:spPr>
          <a:xfrm flipH="1" rot="10800000">
            <a:off x="8141994" y="4747323"/>
            <a:ext cx="165900" cy="322200"/>
          </a:xfrm>
          <a:prstGeom prst="bentConnector3">
            <a:avLst>
              <a:gd fmla="val 5003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5" name="Google Shape;1245;p17"/>
          <p:cNvSpPr/>
          <p:nvPr/>
        </p:nvSpPr>
        <p:spPr>
          <a:xfrm>
            <a:off x="8321997" y="5073029"/>
            <a:ext cx="4031358" cy="48763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Atualização contínua dos planos municipais existentes</a:t>
            </a:r>
            <a:endParaRPr/>
          </a:p>
        </p:txBody>
      </p:sp>
      <p:sp>
        <p:nvSpPr>
          <p:cNvPr id="1246" name="Google Shape;1246;p17"/>
          <p:cNvSpPr/>
          <p:nvPr/>
        </p:nvSpPr>
        <p:spPr>
          <a:xfrm>
            <a:off x="8321997" y="5608910"/>
            <a:ext cx="4031358" cy="37010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do Plano de Drenagem</a:t>
            </a:r>
            <a:endParaRPr/>
          </a:p>
        </p:txBody>
      </p:sp>
      <p:cxnSp>
        <p:nvCxnSpPr>
          <p:cNvPr id="1247" name="Google Shape;1247;p17"/>
          <p:cNvCxnSpPr>
            <a:stCxn id="1234" idx="3"/>
            <a:endCxn id="1245" idx="1"/>
          </p:cNvCxnSpPr>
          <p:nvPr/>
        </p:nvCxnSpPr>
        <p:spPr>
          <a:xfrm>
            <a:off x="8141994" y="5069523"/>
            <a:ext cx="180000" cy="247200"/>
          </a:xfrm>
          <a:prstGeom prst="bentConnector3">
            <a:avLst>
              <a:gd fmla="val 5000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8" name="Google Shape;1248;p17"/>
          <p:cNvCxnSpPr>
            <a:stCxn id="1234" idx="3"/>
            <a:endCxn id="1246" idx="1"/>
          </p:cNvCxnSpPr>
          <p:nvPr/>
        </p:nvCxnSpPr>
        <p:spPr>
          <a:xfrm>
            <a:off x="8141994" y="5069523"/>
            <a:ext cx="180000" cy="724500"/>
          </a:xfrm>
          <a:prstGeom prst="bentConnector3">
            <a:avLst>
              <a:gd fmla="val 5000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9" name="Google Shape;1249;p17"/>
          <p:cNvSpPr/>
          <p:nvPr/>
        </p:nvSpPr>
        <p:spPr>
          <a:xfrm>
            <a:off x="5125528" y="5828164"/>
            <a:ext cx="3016466" cy="743939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portal único para informações e dados do planejamento da cidade</a:t>
            </a:r>
            <a:endParaRPr/>
          </a:p>
        </p:txBody>
      </p:sp>
      <p:cxnSp>
        <p:nvCxnSpPr>
          <p:cNvPr id="1250" name="Google Shape;1250;p17"/>
          <p:cNvCxnSpPr>
            <a:stCxn id="1228" idx="3"/>
            <a:endCxn id="1249" idx="1"/>
          </p:cNvCxnSpPr>
          <p:nvPr/>
        </p:nvCxnSpPr>
        <p:spPr>
          <a:xfrm>
            <a:off x="4894494" y="4053372"/>
            <a:ext cx="231000" cy="2146800"/>
          </a:xfrm>
          <a:prstGeom prst="bentConnector3">
            <a:avLst>
              <a:gd fmla="val 5000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1" name="Google Shape;1251;p17"/>
          <p:cNvSpPr/>
          <p:nvPr/>
        </p:nvSpPr>
        <p:spPr>
          <a:xfrm>
            <a:off x="8308011" y="6033259"/>
            <a:ext cx="4031358" cy="37010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Disponibilização dos dados atualizados de planejamento urbano da cidade</a:t>
            </a:r>
            <a:endParaRPr/>
          </a:p>
        </p:txBody>
      </p:sp>
      <p:cxnSp>
        <p:nvCxnSpPr>
          <p:cNvPr id="1252" name="Google Shape;1252;p17"/>
          <p:cNvCxnSpPr>
            <a:stCxn id="1249" idx="3"/>
            <a:endCxn id="1251" idx="1"/>
          </p:cNvCxnSpPr>
          <p:nvPr/>
        </p:nvCxnSpPr>
        <p:spPr>
          <a:xfrm>
            <a:off x="8141994" y="6200134"/>
            <a:ext cx="165900" cy="18300"/>
          </a:xfrm>
          <a:prstGeom prst="bentConnector3">
            <a:avLst>
              <a:gd fmla="val 5003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3" name="Google Shape;1253;p17"/>
          <p:cNvSpPr/>
          <p:nvPr/>
        </p:nvSpPr>
        <p:spPr>
          <a:xfrm>
            <a:off x="2953975" y="6509757"/>
            <a:ext cx="1936994" cy="838672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da prosperidade da cidade com o planejamento da região do entorno</a:t>
            </a:r>
            <a:endParaRPr/>
          </a:p>
        </p:txBody>
      </p:sp>
      <p:sp>
        <p:nvSpPr>
          <p:cNvPr id="1254" name="Google Shape;1254;p17"/>
          <p:cNvSpPr/>
          <p:nvPr/>
        </p:nvSpPr>
        <p:spPr>
          <a:xfrm>
            <a:off x="8321997" y="6616706"/>
            <a:ext cx="4031358" cy="56953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a troca entre as lideranças das cidades da região (Conselhos de Desenvolvimento Econômicos)</a:t>
            </a:r>
            <a:endParaRPr/>
          </a:p>
        </p:txBody>
      </p:sp>
      <p:cxnSp>
        <p:nvCxnSpPr>
          <p:cNvPr id="1255" name="Google Shape;1255;p17"/>
          <p:cNvCxnSpPr>
            <a:stCxn id="1226" idx="3"/>
            <a:endCxn id="1253" idx="1"/>
          </p:cNvCxnSpPr>
          <p:nvPr/>
        </p:nvCxnSpPr>
        <p:spPr>
          <a:xfrm>
            <a:off x="2683727" y="5080294"/>
            <a:ext cx="270300" cy="18489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6" name="Google Shape;1256;p17"/>
          <p:cNvCxnSpPr>
            <a:stCxn id="1253" idx="3"/>
            <a:endCxn id="1257" idx="1"/>
          </p:cNvCxnSpPr>
          <p:nvPr/>
        </p:nvCxnSpPr>
        <p:spPr>
          <a:xfrm>
            <a:off x="4890969" y="6929093"/>
            <a:ext cx="277200" cy="2913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7" name="Google Shape;1257;p17"/>
          <p:cNvSpPr/>
          <p:nvPr/>
        </p:nvSpPr>
        <p:spPr>
          <a:xfrm>
            <a:off x="5168267" y="6848545"/>
            <a:ext cx="3016466" cy="743939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da relação entre as  lideranças locais</a:t>
            </a:r>
            <a:endParaRPr/>
          </a:p>
        </p:txBody>
      </p:sp>
      <p:cxnSp>
        <p:nvCxnSpPr>
          <p:cNvPr id="1258" name="Google Shape;1258;p17"/>
          <p:cNvCxnSpPr>
            <a:stCxn id="1257" idx="3"/>
            <a:endCxn id="1254" idx="1"/>
          </p:cNvCxnSpPr>
          <p:nvPr/>
        </p:nvCxnSpPr>
        <p:spPr>
          <a:xfrm flipH="1" rot="10800000">
            <a:off x="8184733" y="6901615"/>
            <a:ext cx="137400" cy="318900"/>
          </a:xfrm>
          <a:prstGeom prst="bentConnector3">
            <a:avLst>
              <a:gd fmla="val 4995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9" name="Google Shape;1259;p17"/>
          <p:cNvSpPr txBox="1"/>
          <p:nvPr/>
        </p:nvSpPr>
        <p:spPr>
          <a:xfrm>
            <a:off x="2663662" y="1013004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260" name="Google Shape;1260;p17"/>
          <p:cNvSpPr txBox="1"/>
          <p:nvPr/>
        </p:nvSpPr>
        <p:spPr>
          <a:xfrm>
            <a:off x="5816748" y="987993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261" name="Google Shape;1261;p17"/>
          <p:cNvSpPr txBox="1"/>
          <p:nvPr/>
        </p:nvSpPr>
        <p:spPr>
          <a:xfrm>
            <a:off x="9332496" y="987993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262" name="Google Shape;1262;p17"/>
          <p:cNvSpPr txBox="1"/>
          <p:nvPr/>
        </p:nvSpPr>
        <p:spPr>
          <a:xfrm>
            <a:off x="410882" y="1013004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8321997" y="7228919"/>
            <a:ext cx="4031358" cy="37010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com o plano de desenvolvimento econômico </a:t>
            </a:r>
            <a:endParaRPr/>
          </a:p>
        </p:txBody>
      </p:sp>
      <p:cxnSp>
        <p:nvCxnSpPr>
          <p:cNvPr id="1264" name="Google Shape;1264;p17"/>
          <p:cNvCxnSpPr>
            <a:stCxn id="1257" idx="3"/>
            <a:endCxn id="1263" idx="1"/>
          </p:cNvCxnSpPr>
          <p:nvPr/>
        </p:nvCxnSpPr>
        <p:spPr>
          <a:xfrm>
            <a:off x="8184733" y="7220515"/>
            <a:ext cx="137400" cy="193500"/>
          </a:xfrm>
          <a:prstGeom prst="bentConnector3">
            <a:avLst>
              <a:gd fmla="val 4995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65" name="Google Shape;1265;p17"/>
          <p:cNvSpPr/>
          <p:nvPr/>
        </p:nvSpPr>
        <p:spPr>
          <a:xfrm>
            <a:off x="6071607" y="7802285"/>
            <a:ext cx="6281748" cy="915256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do m², habitantes por hectare, renda média domiciliar, Nº de usuários no transporte coletivo, Área viária por usuário, Tempo médio de deslocamento, Indicador de Origem e Destino  contínuos, Nº Planos atualizados, Nº Projetos acadêmicos desenvolvidos</a:t>
            </a:r>
            <a:endParaRPr/>
          </a:p>
        </p:txBody>
      </p:sp>
      <p:sp>
        <p:nvSpPr>
          <p:cNvPr id="1266" name="Google Shape;1266;p17"/>
          <p:cNvSpPr/>
          <p:nvPr/>
        </p:nvSpPr>
        <p:spPr>
          <a:xfrm>
            <a:off x="634815" y="7788732"/>
            <a:ext cx="5198981" cy="927770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Economia, Educação, Meio Ambiente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Meio Ambiente</a:t>
            </a:r>
            <a:endParaRPr/>
          </a:p>
        </p:txBody>
      </p:sp>
      <p:grpSp>
        <p:nvGrpSpPr>
          <p:cNvPr id="1267" name="Google Shape;1267;p17"/>
          <p:cNvGrpSpPr/>
          <p:nvPr/>
        </p:nvGrpSpPr>
        <p:grpSpPr>
          <a:xfrm>
            <a:off x="634815" y="1420605"/>
            <a:ext cx="8179573" cy="1954093"/>
            <a:chOff x="400050" y="1500219"/>
            <a:chExt cx="8179573" cy="1954092"/>
          </a:xfrm>
        </p:grpSpPr>
        <p:grpSp>
          <p:nvGrpSpPr>
            <p:cNvPr id="1268" name="Google Shape;1268;p17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269" name="Google Shape;1269;p17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270" name="Google Shape;1270;p17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271" name="Google Shape;1271;p17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272" name="Google Shape;1272;p17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7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17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17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6" name="Google Shape;1276;p17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7" name="Google Shape;1277;p17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7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282" name="Google Shape;1282;p17"/>
          <p:cNvSpPr/>
          <p:nvPr/>
        </p:nvSpPr>
        <p:spPr>
          <a:xfrm>
            <a:off x="8320208" y="2364280"/>
            <a:ext cx="4031358" cy="58859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as funcionalidades da rede elétrica inteligente para integrar os sistemas de monitoramento e controle de tráfego no município</a:t>
            </a:r>
            <a:endParaRPr/>
          </a:p>
        </p:txBody>
      </p:sp>
      <p:cxnSp>
        <p:nvCxnSpPr>
          <p:cNvPr id="1283" name="Google Shape;1283;p17"/>
          <p:cNvCxnSpPr>
            <a:stCxn id="1231" idx="3"/>
            <a:endCxn id="1282" idx="1"/>
          </p:cNvCxnSpPr>
          <p:nvPr/>
        </p:nvCxnSpPr>
        <p:spPr>
          <a:xfrm>
            <a:off x="8135160" y="2449188"/>
            <a:ext cx="185100" cy="2094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4" name="Google Shape;1284;p17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8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290" name="Google Shape;1290;p18"/>
          <p:cNvSpPr txBox="1"/>
          <p:nvPr>
            <p:ph idx="1" type="body"/>
          </p:nvPr>
        </p:nvSpPr>
        <p:spPr>
          <a:xfrm>
            <a:off x="597947" y="734709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URBANISMO</a:t>
            </a:r>
            <a:endParaRPr/>
          </a:p>
        </p:txBody>
      </p:sp>
      <p:sp>
        <p:nvSpPr>
          <p:cNvPr id="1291" name="Google Shape;1291;p18"/>
          <p:cNvSpPr/>
          <p:nvPr/>
        </p:nvSpPr>
        <p:spPr>
          <a:xfrm>
            <a:off x="559668" y="3790087"/>
            <a:ext cx="2282789" cy="853258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moradia digna e acesso a infraestrutura para todos os munícipes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2" name="Google Shape;1292;p18"/>
          <p:cNvCxnSpPr>
            <a:stCxn id="1291" idx="3"/>
            <a:endCxn id="1293" idx="1"/>
          </p:cNvCxnSpPr>
          <p:nvPr/>
        </p:nvCxnSpPr>
        <p:spPr>
          <a:xfrm>
            <a:off x="2842457" y="4216716"/>
            <a:ext cx="265800" cy="78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3" name="Google Shape;1293;p18"/>
          <p:cNvSpPr/>
          <p:nvPr/>
        </p:nvSpPr>
        <p:spPr>
          <a:xfrm>
            <a:off x="3108212" y="3760498"/>
            <a:ext cx="1905519" cy="927770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Atender a demanda por moradias da populacional de baixa renda </a:t>
            </a:r>
            <a:endParaRPr/>
          </a:p>
        </p:txBody>
      </p:sp>
      <p:sp>
        <p:nvSpPr>
          <p:cNvPr id="1294" name="Google Shape;1294;p18"/>
          <p:cNvSpPr/>
          <p:nvPr/>
        </p:nvSpPr>
        <p:spPr>
          <a:xfrm>
            <a:off x="5208083" y="2210157"/>
            <a:ext cx="2171273" cy="670896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recursos destinados ao fundo de habitação</a:t>
            </a:r>
            <a:endParaRPr/>
          </a:p>
        </p:txBody>
      </p:sp>
      <p:sp>
        <p:nvSpPr>
          <p:cNvPr id="1295" name="Google Shape;1295;p18"/>
          <p:cNvSpPr/>
          <p:nvPr/>
        </p:nvSpPr>
        <p:spPr>
          <a:xfrm>
            <a:off x="5274146" y="4089534"/>
            <a:ext cx="2171274" cy="743939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de áreas para receber futuros programas habitacionais</a:t>
            </a:r>
            <a:endParaRPr/>
          </a:p>
        </p:txBody>
      </p:sp>
      <p:sp>
        <p:nvSpPr>
          <p:cNvPr id="1296" name="Google Shape;1296;p18"/>
          <p:cNvSpPr/>
          <p:nvPr/>
        </p:nvSpPr>
        <p:spPr>
          <a:xfrm>
            <a:off x="7671818" y="1906865"/>
            <a:ext cx="4291001" cy="42859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de novas fontes de rendas para o fundo (Por exemplo pela Outorga Onerosa do Direito de Construir)</a:t>
            </a:r>
            <a:endParaRPr/>
          </a:p>
        </p:txBody>
      </p:sp>
      <p:sp>
        <p:nvSpPr>
          <p:cNvPr id="1297" name="Google Shape;1297;p18"/>
          <p:cNvSpPr/>
          <p:nvPr/>
        </p:nvSpPr>
        <p:spPr>
          <a:xfrm>
            <a:off x="7652508" y="2379535"/>
            <a:ext cx="4291001" cy="46930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Transparência quanto ao uso do fundo (alinhamento com os canais de comunicação e portal digital)</a:t>
            </a:r>
            <a:endParaRPr/>
          </a:p>
        </p:txBody>
      </p:sp>
      <p:sp>
        <p:nvSpPr>
          <p:cNvPr id="1298" name="Google Shape;1298;p18"/>
          <p:cNvSpPr/>
          <p:nvPr/>
        </p:nvSpPr>
        <p:spPr>
          <a:xfrm>
            <a:off x="7652508" y="2924684"/>
            <a:ext cx="4291001" cy="38680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Parceria com ONGs e o setor privado para viabilização das habitações</a:t>
            </a:r>
            <a:endParaRPr/>
          </a:p>
        </p:txBody>
      </p:sp>
      <p:sp>
        <p:nvSpPr>
          <p:cNvPr id="1299" name="Google Shape;1299;p18"/>
          <p:cNvSpPr/>
          <p:nvPr/>
        </p:nvSpPr>
        <p:spPr>
          <a:xfrm>
            <a:off x="7671818" y="3396833"/>
            <a:ext cx="4291001" cy="40537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e monitoramento das áreas de ocupação irregular</a:t>
            </a:r>
            <a:endParaRPr/>
          </a:p>
        </p:txBody>
      </p:sp>
      <p:sp>
        <p:nvSpPr>
          <p:cNvPr id="1300" name="Google Shape;1300;p18"/>
          <p:cNvSpPr/>
          <p:nvPr/>
        </p:nvSpPr>
        <p:spPr>
          <a:xfrm>
            <a:off x="7644727" y="3877362"/>
            <a:ext cx="4291001" cy="6753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Separação da classificação das ZEIS entre: ZEIS para recebimento de novos programas e ZEIS com finalidade de regularização fundiária</a:t>
            </a:r>
            <a:endParaRPr/>
          </a:p>
        </p:txBody>
      </p:sp>
      <p:sp>
        <p:nvSpPr>
          <p:cNvPr id="1301" name="Google Shape;1301;p18"/>
          <p:cNvSpPr/>
          <p:nvPr/>
        </p:nvSpPr>
        <p:spPr>
          <a:xfrm>
            <a:off x="7644726" y="4632068"/>
            <a:ext cx="4291001" cy="406555"/>
          </a:xfrm>
          <a:prstGeom prst="roundRect">
            <a:avLst>
              <a:gd fmla="val 13334" name="adj"/>
            </a:avLst>
          </a:prstGeom>
          <a:solidFill>
            <a:srgbClr val="FF99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das áreas de ZEIS com a aplicação do instrumento de IPTU progressivo </a:t>
            </a:r>
            <a:endParaRPr/>
          </a:p>
        </p:txBody>
      </p:sp>
      <p:cxnSp>
        <p:nvCxnSpPr>
          <p:cNvPr id="1302" name="Google Shape;1302;p18"/>
          <p:cNvCxnSpPr>
            <a:stCxn id="1293" idx="3"/>
            <a:endCxn id="1294" idx="1"/>
          </p:cNvCxnSpPr>
          <p:nvPr/>
        </p:nvCxnSpPr>
        <p:spPr>
          <a:xfrm flipH="1" rot="10800000">
            <a:off x="5013731" y="2545583"/>
            <a:ext cx="194400" cy="1678800"/>
          </a:xfrm>
          <a:prstGeom prst="bentConnector3">
            <a:avLst>
              <a:gd fmla="val 4998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3" name="Google Shape;1303;p18"/>
          <p:cNvCxnSpPr>
            <a:stCxn id="1293" idx="3"/>
            <a:endCxn id="1295" idx="1"/>
          </p:cNvCxnSpPr>
          <p:nvPr/>
        </p:nvCxnSpPr>
        <p:spPr>
          <a:xfrm>
            <a:off x="5013731" y="4224383"/>
            <a:ext cx="260400" cy="2370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4" name="Google Shape;1304;p18"/>
          <p:cNvCxnSpPr>
            <a:stCxn id="1294" idx="3"/>
            <a:endCxn id="1296" idx="1"/>
          </p:cNvCxnSpPr>
          <p:nvPr/>
        </p:nvCxnSpPr>
        <p:spPr>
          <a:xfrm flipH="1" rot="10800000">
            <a:off x="7379356" y="2121105"/>
            <a:ext cx="292500" cy="424500"/>
          </a:xfrm>
          <a:prstGeom prst="bentConnector3">
            <a:avLst>
              <a:gd fmla="val 4999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5" name="Google Shape;1305;p18"/>
          <p:cNvCxnSpPr>
            <a:stCxn id="1294" idx="3"/>
            <a:endCxn id="1297" idx="1"/>
          </p:cNvCxnSpPr>
          <p:nvPr/>
        </p:nvCxnSpPr>
        <p:spPr>
          <a:xfrm>
            <a:off x="7379356" y="2545605"/>
            <a:ext cx="273300" cy="68700"/>
          </a:xfrm>
          <a:prstGeom prst="bentConnector3">
            <a:avLst>
              <a:gd fmla="val 4997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6" name="Google Shape;1306;p18"/>
          <p:cNvCxnSpPr>
            <a:stCxn id="1294" idx="3"/>
            <a:endCxn id="1298" idx="1"/>
          </p:cNvCxnSpPr>
          <p:nvPr/>
        </p:nvCxnSpPr>
        <p:spPr>
          <a:xfrm>
            <a:off x="7379356" y="2545605"/>
            <a:ext cx="273300" cy="572400"/>
          </a:xfrm>
          <a:prstGeom prst="bentConnector3">
            <a:avLst>
              <a:gd fmla="val 4997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7" name="Google Shape;1307;p18"/>
          <p:cNvSpPr/>
          <p:nvPr/>
        </p:nvSpPr>
        <p:spPr>
          <a:xfrm>
            <a:off x="7652508" y="5117068"/>
            <a:ext cx="4291001" cy="29064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de ZEIS em áreas dotadas de infraestrutura</a:t>
            </a:r>
            <a:endParaRPr/>
          </a:p>
        </p:txBody>
      </p:sp>
      <p:cxnSp>
        <p:nvCxnSpPr>
          <p:cNvPr id="1308" name="Google Shape;1308;p18"/>
          <p:cNvCxnSpPr>
            <a:stCxn id="1295" idx="3"/>
            <a:endCxn id="1299" idx="1"/>
          </p:cNvCxnSpPr>
          <p:nvPr/>
        </p:nvCxnSpPr>
        <p:spPr>
          <a:xfrm flipH="1" rot="10800000">
            <a:off x="7445420" y="3599604"/>
            <a:ext cx="226500" cy="861900"/>
          </a:xfrm>
          <a:prstGeom prst="bentConnector3">
            <a:avLst>
              <a:gd fmla="val 4997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9" name="Google Shape;1309;p18"/>
          <p:cNvCxnSpPr>
            <a:stCxn id="1295" idx="3"/>
            <a:endCxn id="1300" idx="1"/>
          </p:cNvCxnSpPr>
          <p:nvPr/>
        </p:nvCxnSpPr>
        <p:spPr>
          <a:xfrm flipH="1" rot="10800000">
            <a:off x="7445420" y="4215204"/>
            <a:ext cx="199200" cy="246300"/>
          </a:xfrm>
          <a:prstGeom prst="bentConnector3">
            <a:avLst>
              <a:gd fmla="val 5002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0" name="Google Shape;1310;p18"/>
          <p:cNvCxnSpPr>
            <a:stCxn id="1295" idx="3"/>
            <a:endCxn id="1301" idx="1"/>
          </p:cNvCxnSpPr>
          <p:nvPr/>
        </p:nvCxnSpPr>
        <p:spPr>
          <a:xfrm>
            <a:off x="7445420" y="4461504"/>
            <a:ext cx="199200" cy="373800"/>
          </a:xfrm>
          <a:prstGeom prst="bentConnector3">
            <a:avLst>
              <a:gd fmla="val 5002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1" name="Google Shape;1311;p18"/>
          <p:cNvCxnSpPr>
            <a:stCxn id="1295" idx="3"/>
            <a:endCxn id="1307" idx="1"/>
          </p:cNvCxnSpPr>
          <p:nvPr/>
        </p:nvCxnSpPr>
        <p:spPr>
          <a:xfrm>
            <a:off x="7445420" y="4461504"/>
            <a:ext cx="207000" cy="801000"/>
          </a:xfrm>
          <a:prstGeom prst="bentConnector3">
            <a:avLst>
              <a:gd fmla="val 5002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2" name="Google Shape;1312;p18"/>
          <p:cNvSpPr/>
          <p:nvPr/>
        </p:nvSpPr>
        <p:spPr>
          <a:xfrm>
            <a:off x="5274146" y="5878638"/>
            <a:ext cx="2105210" cy="743939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gestão do setor centralizada e permanente</a:t>
            </a:r>
            <a:endParaRPr/>
          </a:p>
        </p:txBody>
      </p:sp>
      <p:cxnSp>
        <p:nvCxnSpPr>
          <p:cNvPr id="1313" name="Google Shape;1313;p18"/>
          <p:cNvCxnSpPr>
            <a:stCxn id="1293" idx="3"/>
            <a:endCxn id="1312" idx="1"/>
          </p:cNvCxnSpPr>
          <p:nvPr/>
        </p:nvCxnSpPr>
        <p:spPr>
          <a:xfrm>
            <a:off x="5013731" y="4224383"/>
            <a:ext cx="260400" cy="20262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4" name="Google Shape;1314;p18"/>
          <p:cNvSpPr/>
          <p:nvPr/>
        </p:nvSpPr>
        <p:spPr>
          <a:xfrm>
            <a:off x="7618015" y="5518742"/>
            <a:ext cx="4291001" cy="74393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indicadores para monitoramento do desempenho das políticas públicas para habitação social e da variação de demanda habitacional</a:t>
            </a:r>
            <a:endParaRPr/>
          </a:p>
        </p:txBody>
      </p:sp>
      <p:sp>
        <p:nvSpPr>
          <p:cNvPr id="1315" name="Google Shape;1315;p18"/>
          <p:cNvSpPr/>
          <p:nvPr/>
        </p:nvSpPr>
        <p:spPr>
          <a:xfrm>
            <a:off x="7618015" y="6365898"/>
            <a:ext cx="4291001" cy="51335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de viabilidade de diferentes formas de implementação de políticas habitacionais</a:t>
            </a:r>
            <a:endParaRPr/>
          </a:p>
        </p:txBody>
      </p:sp>
      <p:cxnSp>
        <p:nvCxnSpPr>
          <p:cNvPr id="1316" name="Google Shape;1316;p18"/>
          <p:cNvCxnSpPr>
            <a:stCxn id="1312" idx="3"/>
            <a:endCxn id="1314" idx="1"/>
          </p:cNvCxnSpPr>
          <p:nvPr/>
        </p:nvCxnSpPr>
        <p:spPr>
          <a:xfrm flipH="1" rot="10800000">
            <a:off x="7379356" y="5890608"/>
            <a:ext cx="238800" cy="3600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7" name="Google Shape;1317;p18"/>
          <p:cNvCxnSpPr>
            <a:stCxn id="1312" idx="3"/>
            <a:endCxn id="1315" idx="1"/>
          </p:cNvCxnSpPr>
          <p:nvPr/>
        </p:nvCxnSpPr>
        <p:spPr>
          <a:xfrm>
            <a:off x="7379356" y="6250608"/>
            <a:ext cx="238800" cy="3720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8" name="Google Shape;1318;p18"/>
          <p:cNvSpPr txBox="1"/>
          <p:nvPr/>
        </p:nvSpPr>
        <p:spPr>
          <a:xfrm>
            <a:off x="2941792" y="111262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319" name="Google Shape;1319;p18"/>
          <p:cNvSpPr txBox="1"/>
          <p:nvPr/>
        </p:nvSpPr>
        <p:spPr>
          <a:xfrm>
            <a:off x="5438324" y="1067478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320" name="Google Shape;1320;p18"/>
          <p:cNvSpPr txBox="1"/>
          <p:nvPr/>
        </p:nvSpPr>
        <p:spPr>
          <a:xfrm>
            <a:off x="8495964" y="1105856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321" name="Google Shape;1321;p18"/>
          <p:cNvSpPr txBox="1"/>
          <p:nvPr/>
        </p:nvSpPr>
        <p:spPr>
          <a:xfrm>
            <a:off x="554607" y="1092279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322" name="Google Shape;1322;p18"/>
          <p:cNvSpPr/>
          <p:nvPr/>
        </p:nvSpPr>
        <p:spPr>
          <a:xfrm>
            <a:off x="5818909" y="7076251"/>
            <a:ext cx="6114117" cy="1216441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Pessoas necessitando de habitação, Renda média domiciliar, Valor do m², % Pessoas atendidas por novas moradias, Valor investido por pessoa atendida</a:t>
            </a:r>
            <a:endParaRPr/>
          </a:p>
        </p:txBody>
      </p:sp>
      <p:sp>
        <p:nvSpPr>
          <p:cNvPr id="1323" name="Google Shape;1323;p18"/>
          <p:cNvSpPr/>
          <p:nvPr/>
        </p:nvSpPr>
        <p:spPr>
          <a:xfrm>
            <a:off x="597947" y="7065436"/>
            <a:ext cx="5030945" cy="1234977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Construção civil, Meio Ambiente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Fazenda, Políticas Públicas Sociais, Meio Ambiente, Serviços Públicos </a:t>
            </a:r>
            <a:endParaRPr/>
          </a:p>
        </p:txBody>
      </p:sp>
      <p:grpSp>
        <p:nvGrpSpPr>
          <p:cNvPr id="1324" name="Google Shape;1324;p18"/>
          <p:cNvGrpSpPr/>
          <p:nvPr/>
        </p:nvGrpSpPr>
        <p:grpSpPr>
          <a:xfrm>
            <a:off x="579390" y="1579315"/>
            <a:ext cx="8179573" cy="1954093"/>
            <a:chOff x="400050" y="1500219"/>
            <a:chExt cx="8179573" cy="1954092"/>
          </a:xfrm>
        </p:grpSpPr>
        <p:grpSp>
          <p:nvGrpSpPr>
            <p:cNvPr id="1325" name="Google Shape;1325;p18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326" name="Google Shape;1326;p18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327" name="Google Shape;1327;p18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328" name="Google Shape;1328;p18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329" name="Google Shape;1329;p18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p18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18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p18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" name="Google Shape;1333;p18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34" name="Google Shape;1334;p18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18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8" name="Google Shape;1338;p18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339" name="Google Shape;1339;p18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19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345" name="Google Shape;1345;p19"/>
          <p:cNvSpPr txBox="1"/>
          <p:nvPr>
            <p:ph idx="1" type="body"/>
          </p:nvPr>
        </p:nvSpPr>
        <p:spPr>
          <a:xfrm>
            <a:off x="374014" y="661547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URBANISMO</a:t>
            </a:r>
            <a:endParaRPr/>
          </a:p>
        </p:txBody>
      </p:sp>
      <p:sp>
        <p:nvSpPr>
          <p:cNvPr id="1346" name="Google Shape;1346;p19"/>
          <p:cNvSpPr/>
          <p:nvPr/>
        </p:nvSpPr>
        <p:spPr>
          <a:xfrm>
            <a:off x="2742161" y="3977154"/>
            <a:ext cx="1516745" cy="823446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da Gestão do patrimônio Público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7" name="Google Shape;1347;p19"/>
          <p:cNvCxnSpPr>
            <a:stCxn id="1348" idx="3"/>
            <a:endCxn id="1346" idx="1"/>
          </p:cNvCxnSpPr>
          <p:nvPr/>
        </p:nvCxnSpPr>
        <p:spPr>
          <a:xfrm>
            <a:off x="2567934" y="4375426"/>
            <a:ext cx="174300" cy="13500"/>
          </a:xfrm>
          <a:prstGeom prst="bentConnector3">
            <a:avLst>
              <a:gd fmla="val 4997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9" name="Google Shape;1349;p19"/>
          <p:cNvCxnSpPr>
            <a:stCxn id="1346" idx="3"/>
            <a:endCxn id="1350" idx="1"/>
          </p:cNvCxnSpPr>
          <p:nvPr/>
        </p:nvCxnSpPr>
        <p:spPr>
          <a:xfrm>
            <a:off x="4258906" y="4388877"/>
            <a:ext cx="459000" cy="3300"/>
          </a:xfrm>
          <a:prstGeom prst="bentConnector3">
            <a:avLst>
              <a:gd fmla="val 5000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0" name="Google Shape;1350;p19"/>
          <p:cNvSpPr/>
          <p:nvPr/>
        </p:nvSpPr>
        <p:spPr>
          <a:xfrm>
            <a:off x="4717993" y="3960332"/>
            <a:ext cx="2237551" cy="863496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um plano de gestão de áreas públicas</a:t>
            </a:r>
            <a:endParaRPr/>
          </a:p>
        </p:txBody>
      </p:sp>
      <p:sp>
        <p:nvSpPr>
          <p:cNvPr id="1351" name="Google Shape;1351;p19"/>
          <p:cNvSpPr/>
          <p:nvPr/>
        </p:nvSpPr>
        <p:spPr>
          <a:xfrm>
            <a:off x="7480256" y="1686431"/>
            <a:ext cx="4247874" cy="114309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as oportunidades de desenvolvimento urbano, alienação, áreas de uso público, concessões para receitas patronais, utilização para provimento de políticas habitacionais</a:t>
            </a:r>
            <a:endParaRPr/>
          </a:p>
        </p:txBody>
      </p:sp>
      <p:sp>
        <p:nvSpPr>
          <p:cNvPr id="1352" name="Google Shape;1352;p19"/>
          <p:cNvSpPr/>
          <p:nvPr/>
        </p:nvSpPr>
        <p:spPr>
          <a:xfrm>
            <a:off x="7486178" y="2907259"/>
            <a:ext cx="4247874" cy="74636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com os demais planos municipais - Algumas áreas públicas podem ser estratégicas para o desenvolvimento de uma determinada região</a:t>
            </a:r>
            <a:endParaRPr/>
          </a:p>
        </p:txBody>
      </p:sp>
      <p:sp>
        <p:nvSpPr>
          <p:cNvPr id="1353" name="Google Shape;1353;p19"/>
          <p:cNvSpPr/>
          <p:nvPr/>
        </p:nvSpPr>
        <p:spPr>
          <a:xfrm>
            <a:off x="7480256" y="3731354"/>
            <a:ext cx="4253796" cy="56483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Levantamento/disponibilização desses ativos existentes e seus respectivos planos e projetos previstos</a:t>
            </a:r>
            <a:endParaRPr/>
          </a:p>
        </p:txBody>
      </p:sp>
      <p:cxnSp>
        <p:nvCxnSpPr>
          <p:cNvPr id="1354" name="Google Shape;1354;p19"/>
          <p:cNvCxnSpPr>
            <a:stCxn id="1350" idx="3"/>
            <a:endCxn id="1351" idx="1"/>
          </p:cNvCxnSpPr>
          <p:nvPr/>
        </p:nvCxnSpPr>
        <p:spPr>
          <a:xfrm flipH="1" rot="10800000">
            <a:off x="6955544" y="2257880"/>
            <a:ext cx="524700" cy="2134200"/>
          </a:xfrm>
          <a:prstGeom prst="bentConnector3">
            <a:avLst>
              <a:gd fmla="val 5000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5" name="Google Shape;1355;p19"/>
          <p:cNvCxnSpPr>
            <a:stCxn id="1350" idx="3"/>
            <a:endCxn id="1352" idx="1"/>
          </p:cNvCxnSpPr>
          <p:nvPr/>
        </p:nvCxnSpPr>
        <p:spPr>
          <a:xfrm flipH="1" rot="10800000">
            <a:off x="6955544" y="3280580"/>
            <a:ext cx="530700" cy="1111500"/>
          </a:xfrm>
          <a:prstGeom prst="bentConnector3">
            <a:avLst>
              <a:gd fmla="val 4999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6" name="Google Shape;1356;p19"/>
          <p:cNvCxnSpPr>
            <a:stCxn id="1350" idx="3"/>
            <a:endCxn id="1353" idx="1"/>
          </p:cNvCxnSpPr>
          <p:nvPr/>
        </p:nvCxnSpPr>
        <p:spPr>
          <a:xfrm flipH="1" rot="10800000">
            <a:off x="6955544" y="4013780"/>
            <a:ext cx="524700" cy="378300"/>
          </a:xfrm>
          <a:prstGeom prst="bentConnector3">
            <a:avLst>
              <a:gd fmla="val 5000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8" name="Google Shape;1348;p19"/>
          <p:cNvSpPr/>
          <p:nvPr/>
        </p:nvSpPr>
        <p:spPr>
          <a:xfrm>
            <a:off x="997410" y="3963703"/>
            <a:ext cx="1570524" cy="823446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o uso adequado do patrimônio municipal</a:t>
            </a:r>
            <a:endParaRPr/>
          </a:p>
        </p:txBody>
      </p:sp>
      <p:sp>
        <p:nvSpPr>
          <p:cNvPr id="1357" name="Google Shape;1357;p19"/>
          <p:cNvSpPr/>
          <p:nvPr/>
        </p:nvSpPr>
        <p:spPr>
          <a:xfrm>
            <a:off x="7486178" y="4406194"/>
            <a:ext cx="4253796" cy="50061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oferta de espaços públicos de qualidade nas periferias</a:t>
            </a:r>
            <a:endParaRPr/>
          </a:p>
        </p:txBody>
      </p:sp>
      <p:cxnSp>
        <p:nvCxnSpPr>
          <p:cNvPr id="1358" name="Google Shape;1358;p19"/>
          <p:cNvCxnSpPr>
            <a:stCxn id="1350" idx="3"/>
            <a:endCxn id="1357" idx="1"/>
          </p:cNvCxnSpPr>
          <p:nvPr/>
        </p:nvCxnSpPr>
        <p:spPr>
          <a:xfrm>
            <a:off x="6955544" y="4392080"/>
            <a:ext cx="530700" cy="264300"/>
          </a:xfrm>
          <a:prstGeom prst="bentConnector3">
            <a:avLst>
              <a:gd fmla="val 4999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9" name="Google Shape;1359;p19"/>
          <p:cNvSpPr/>
          <p:nvPr/>
        </p:nvSpPr>
        <p:spPr>
          <a:xfrm>
            <a:off x="7486177" y="4980203"/>
            <a:ext cx="4253797" cy="39587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o comércio local nos espaços públicos, com foco na vibração urbana</a:t>
            </a:r>
            <a:endParaRPr/>
          </a:p>
        </p:txBody>
      </p:sp>
      <p:cxnSp>
        <p:nvCxnSpPr>
          <p:cNvPr id="1360" name="Google Shape;1360;p19"/>
          <p:cNvCxnSpPr>
            <a:stCxn id="1350" idx="3"/>
            <a:endCxn id="1359" idx="1"/>
          </p:cNvCxnSpPr>
          <p:nvPr/>
        </p:nvCxnSpPr>
        <p:spPr>
          <a:xfrm>
            <a:off x="6955544" y="4392080"/>
            <a:ext cx="530700" cy="786000"/>
          </a:xfrm>
          <a:prstGeom prst="bentConnector3">
            <a:avLst>
              <a:gd fmla="val 4999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1" name="Google Shape;1361;p19"/>
          <p:cNvSpPr/>
          <p:nvPr/>
        </p:nvSpPr>
        <p:spPr>
          <a:xfrm>
            <a:off x="7480256" y="5432129"/>
            <a:ext cx="4253796" cy="47758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Atrelar os espaços públicos a estratégia de desenvolvimento turístico da cidade</a:t>
            </a:r>
            <a:endParaRPr/>
          </a:p>
        </p:txBody>
      </p:sp>
      <p:cxnSp>
        <p:nvCxnSpPr>
          <p:cNvPr id="1362" name="Google Shape;1362;p19"/>
          <p:cNvCxnSpPr>
            <a:stCxn id="1350" idx="3"/>
            <a:endCxn id="1361" idx="1"/>
          </p:cNvCxnSpPr>
          <p:nvPr/>
        </p:nvCxnSpPr>
        <p:spPr>
          <a:xfrm>
            <a:off x="6955544" y="4392080"/>
            <a:ext cx="524700" cy="1278900"/>
          </a:xfrm>
          <a:prstGeom prst="bentConnector3">
            <a:avLst>
              <a:gd fmla="val 5000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3" name="Google Shape;1363;p19"/>
          <p:cNvSpPr/>
          <p:nvPr/>
        </p:nvSpPr>
        <p:spPr>
          <a:xfrm>
            <a:off x="7480256" y="6019789"/>
            <a:ext cx="4253796" cy="58538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eventos e atividades de forma a maximizar o uso dos espaços</a:t>
            </a:r>
            <a:endParaRPr/>
          </a:p>
        </p:txBody>
      </p:sp>
      <p:cxnSp>
        <p:nvCxnSpPr>
          <p:cNvPr id="1364" name="Google Shape;1364;p19"/>
          <p:cNvCxnSpPr>
            <a:stCxn id="1350" idx="3"/>
            <a:endCxn id="1363" idx="1"/>
          </p:cNvCxnSpPr>
          <p:nvPr/>
        </p:nvCxnSpPr>
        <p:spPr>
          <a:xfrm>
            <a:off x="6955544" y="4392080"/>
            <a:ext cx="524700" cy="1920300"/>
          </a:xfrm>
          <a:prstGeom prst="bentConnector3">
            <a:avLst>
              <a:gd fmla="val 5000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5" name="Google Shape;1365;p19"/>
          <p:cNvSpPr txBox="1"/>
          <p:nvPr/>
        </p:nvSpPr>
        <p:spPr>
          <a:xfrm>
            <a:off x="2056683" y="103580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366" name="Google Shape;1366;p19"/>
          <p:cNvSpPr txBox="1"/>
          <p:nvPr/>
        </p:nvSpPr>
        <p:spPr>
          <a:xfrm>
            <a:off x="5020091" y="976519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367" name="Google Shape;1367;p19"/>
          <p:cNvSpPr txBox="1"/>
          <p:nvPr/>
        </p:nvSpPr>
        <p:spPr>
          <a:xfrm>
            <a:off x="8156886" y="1061510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368" name="Google Shape;1368;p19"/>
          <p:cNvSpPr txBox="1"/>
          <p:nvPr/>
        </p:nvSpPr>
        <p:spPr>
          <a:xfrm>
            <a:off x="374014" y="103580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369" name="Google Shape;1369;p19"/>
          <p:cNvSpPr/>
          <p:nvPr/>
        </p:nvSpPr>
        <p:spPr>
          <a:xfrm>
            <a:off x="6193533" y="6881912"/>
            <a:ext cx="5534597" cy="1611105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Áreas públicas disponíveis, Frequência de eventos, %Visitas diárias, Tempo médio de utilização</a:t>
            </a:r>
            <a:endParaRPr/>
          </a:p>
        </p:txBody>
      </p:sp>
      <p:sp>
        <p:nvSpPr>
          <p:cNvPr id="1370" name="Google Shape;1370;p19"/>
          <p:cNvSpPr/>
          <p:nvPr/>
        </p:nvSpPr>
        <p:spPr>
          <a:xfrm>
            <a:off x="995894" y="6899448"/>
            <a:ext cx="4979173" cy="1552431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Economia, Meio Ambiente, Segurança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Fazenda, Políticas Públicas Sociais, Meio Ambiente, Serviços Públicos, Cidadania e Segurança Pública.</a:t>
            </a:r>
            <a:endParaRPr/>
          </a:p>
        </p:txBody>
      </p:sp>
      <p:grpSp>
        <p:nvGrpSpPr>
          <p:cNvPr id="1371" name="Google Shape;1371;p19"/>
          <p:cNvGrpSpPr/>
          <p:nvPr/>
        </p:nvGrpSpPr>
        <p:grpSpPr>
          <a:xfrm>
            <a:off x="995894" y="1764632"/>
            <a:ext cx="8179573" cy="1954093"/>
            <a:chOff x="400050" y="1500219"/>
            <a:chExt cx="8179573" cy="1954092"/>
          </a:xfrm>
        </p:grpSpPr>
        <p:grpSp>
          <p:nvGrpSpPr>
            <p:cNvPr id="1372" name="Google Shape;1372;p19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373" name="Google Shape;1373;p19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374" name="Google Shape;1374;p19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375" name="Google Shape;1375;p19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376" name="Google Shape;1376;p19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19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19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19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19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1" name="Google Shape;1381;p19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19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19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19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5" name="Google Shape;1385;p19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386" name="Google Shape;1386;p19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341" name="Google Shape;341;p2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INDÚSTRIA</a:t>
            </a:r>
            <a:endParaRPr/>
          </a:p>
        </p:txBody>
      </p:sp>
      <p:sp>
        <p:nvSpPr>
          <p:cNvPr id="342" name="Google Shape;342;p2"/>
          <p:cNvSpPr txBox="1"/>
          <p:nvPr/>
        </p:nvSpPr>
        <p:spPr>
          <a:xfrm>
            <a:off x="2737145" y="1171719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343" name="Google Shape;343;p2"/>
          <p:cNvSpPr txBox="1"/>
          <p:nvPr/>
        </p:nvSpPr>
        <p:spPr>
          <a:xfrm>
            <a:off x="5515089" y="1144474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892531" y="4058463"/>
            <a:ext cx="1806004" cy="1521692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Tornar-se um polo industrial sustentável de referência nacional na produção de alto valor agregado.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5" name="Google Shape;345;p2"/>
          <p:cNvCxnSpPr>
            <a:stCxn id="344" idx="3"/>
            <a:endCxn id="346" idx="1"/>
          </p:cNvCxnSpPr>
          <p:nvPr/>
        </p:nvCxnSpPr>
        <p:spPr>
          <a:xfrm>
            <a:off x="2698535" y="4819309"/>
            <a:ext cx="301800" cy="12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6" name="Google Shape;346;p2"/>
          <p:cNvSpPr/>
          <p:nvPr/>
        </p:nvSpPr>
        <p:spPr>
          <a:xfrm>
            <a:off x="3000320" y="4021858"/>
            <a:ext cx="1806004" cy="1619257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Atrair indústrias de cauda longa que demandem mão de obra qualificada e gerem empregos indiretos.</a:t>
            </a: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367487" y="2556553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inteligente da cadeia produtiva industrial</a:t>
            </a:r>
            <a:endParaRPr/>
          </a:p>
        </p:txBody>
      </p:sp>
      <p:cxnSp>
        <p:nvCxnSpPr>
          <p:cNvPr id="348" name="Google Shape;348;p2"/>
          <p:cNvCxnSpPr>
            <a:stCxn id="346" idx="3"/>
            <a:endCxn id="347" idx="1"/>
          </p:cNvCxnSpPr>
          <p:nvPr/>
        </p:nvCxnSpPr>
        <p:spPr>
          <a:xfrm flipH="1" rot="10800000">
            <a:off x="4806324" y="2904587"/>
            <a:ext cx="561300" cy="19269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9" name="Google Shape;349;p2"/>
          <p:cNvSpPr/>
          <p:nvPr/>
        </p:nvSpPr>
        <p:spPr>
          <a:xfrm>
            <a:off x="7901711" y="3589928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completo e contínuo da cadeia produtiva industrial</a:t>
            </a:r>
            <a:endParaRPr/>
          </a:p>
        </p:txBody>
      </p:sp>
      <p:cxnSp>
        <p:nvCxnSpPr>
          <p:cNvPr id="350" name="Google Shape;350;p2"/>
          <p:cNvCxnSpPr>
            <a:stCxn id="347" idx="3"/>
            <a:endCxn id="349" idx="1"/>
          </p:cNvCxnSpPr>
          <p:nvPr/>
        </p:nvCxnSpPr>
        <p:spPr>
          <a:xfrm>
            <a:off x="7673350" y="2904509"/>
            <a:ext cx="228300" cy="9159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1" name="Google Shape;351;p2"/>
          <p:cNvSpPr/>
          <p:nvPr/>
        </p:nvSpPr>
        <p:spPr>
          <a:xfrm>
            <a:off x="7901711" y="4137963"/>
            <a:ext cx="4361878" cy="60209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portal de dados abertos atrelado a uma estratégia ampla de divulgação (busca ativa de novos investidores)</a:t>
            </a: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7901711" y="3041893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uma governança centralizada e contínua embasada em indicadores do setor</a:t>
            </a:r>
            <a:endParaRPr/>
          </a:p>
        </p:txBody>
      </p:sp>
      <p:cxnSp>
        <p:nvCxnSpPr>
          <p:cNvPr id="353" name="Google Shape;353;p2"/>
          <p:cNvCxnSpPr>
            <a:stCxn id="347" idx="3"/>
            <a:endCxn id="352" idx="1"/>
          </p:cNvCxnSpPr>
          <p:nvPr/>
        </p:nvCxnSpPr>
        <p:spPr>
          <a:xfrm>
            <a:off x="7673350" y="2904509"/>
            <a:ext cx="228300" cy="3678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4" name="Google Shape;354;p2"/>
          <p:cNvCxnSpPr>
            <a:stCxn id="347" idx="3"/>
            <a:endCxn id="351" idx="1"/>
          </p:cNvCxnSpPr>
          <p:nvPr/>
        </p:nvCxnSpPr>
        <p:spPr>
          <a:xfrm>
            <a:off x="7673350" y="2904509"/>
            <a:ext cx="228300" cy="15345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5" name="Google Shape;355;p2"/>
          <p:cNvSpPr/>
          <p:nvPr/>
        </p:nvSpPr>
        <p:spPr>
          <a:xfrm>
            <a:off x="5332674" y="5764239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da produção  e retenção de capital-humano qualificado</a:t>
            </a: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7901711" y="5836646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de mão de obra técnica com base nas demandas do setor</a:t>
            </a:r>
            <a:endParaRPr/>
          </a:p>
        </p:txBody>
      </p:sp>
      <p:cxnSp>
        <p:nvCxnSpPr>
          <p:cNvPr id="357" name="Google Shape;357;p2"/>
          <p:cNvCxnSpPr>
            <a:stCxn id="355" idx="3"/>
            <a:endCxn id="356" idx="1"/>
          </p:cNvCxnSpPr>
          <p:nvPr/>
        </p:nvCxnSpPr>
        <p:spPr>
          <a:xfrm flipH="1" rot="10800000">
            <a:off x="7638537" y="6067195"/>
            <a:ext cx="263100" cy="450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8" name="Google Shape;358;p2"/>
          <p:cNvSpPr/>
          <p:nvPr/>
        </p:nvSpPr>
        <p:spPr>
          <a:xfrm>
            <a:off x="7901711" y="6384681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a interação entre as empresas locais e as instituições de ensino básico e médio</a:t>
            </a: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7901711" y="5288611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Aproximação do mercado com as instituições de ensino superior</a:t>
            </a:r>
            <a:endParaRPr/>
          </a:p>
        </p:txBody>
      </p:sp>
      <p:cxnSp>
        <p:nvCxnSpPr>
          <p:cNvPr id="360" name="Google Shape;360;p2"/>
          <p:cNvCxnSpPr>
            <a:stCxn id="355" idx="3"/>
            <a:endCxn id="358" idx="1"/>
          </p:cNvCxnSpPr>
          <p:nvPr/>
        </p:nvCxnSpPr>
        <p:spPr>
          <a:xfrm>
            <a:off x="7638537" y="6112194"/>
            <a:ext cx="263100" cy="5031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1" name="Google Shape;361;p2"/>
          <p:cNvCxnSpPr>
            <a:stCxn id="355" idx="3"/>
            <a:endCxn id="359" idx="1"/>
          </p:cNvCxnSpPr>
          <p:nvPr/>
        </p:nvCxnSpPr>
        <p:spPr>
          <a:xfrm flipH="1" rot="10800000">
            <a:off x="7638537" y="5519095"/>
            <a:ext cx="263100" cy="5931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2" name="Google Shape;362;p2"/>
          <p:cNvCxnSpPr>
            <a:stCxn id="346" idx="3"/>
            <a:endCxn id="355" idx="1"/>
          </p:cNvCxnSpPr>
          <p:nvPr/>
        </p:nvCxnSpPr>
        <p:spPr>
          <a:xfrm>
            <a:off x="4806324" y="4831487"/>
            <a:ext cx="526200" cy="12807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2"/>
          <p:cNvSpPr/>
          <p:nvPr/>
        </p:nvSpPr>
        <p:spPr>
          <a:xfrm>
            <a:off x="7901711" y="2380734"/>
            <a:ext cx="4361878" cy="58264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Entendimento da facilidade de acesso à matéria prima necessária, promovendo programas de apoio ao acesso dos insumos </a:t>
            </a:r>
            <a:endParaRPr/>
          </a:p>
        </p:txBody>
      </p:sp>
      <p:cxnSp>
        <p:nvCxnSpPr>
          <p:cNvPr id="364" name="Google Shape;364;p2"/>
          <p:cNvCxnSpPr>
            <a:stCxn id="347" idx="3"/>
            <a:endCxn id="363" idx="1"/>
          </p:cNvCxnSpPr>
          <p:nvPr/>
        </p:nvCxnSpPr>
        <p:spPr>
          <a:xfrm flipH="1" rot="10800000">
            <a:off x="7673350" y="2672009"/>
            <a:ext cx="228300" cy="2325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5" name="Google Shape;365;p2"/>
          <p:cNvSpPr/>
          <p:nvPr/>
        </p:nvSpPr>
        <p:spPr>
          <a:xfrm>
            <a:off x="7908935" y="1538464"/>
            <a:ext cx="4361878" cy="76361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das matérias-primas localmente disponíveis, cruzando com as demandas das indústrias existentes e os possíveis setores a serem atraídos</a:t>
            </a:r>
            <a:endParaRPr/>
          </a:p>
        </p:txBody>
      </p:sp>
      <p:cxnSp>
        <p:nvCxnSpPr>
          <p:cNvPr id="366" name="Google Shape;366;p2"/>
          <p:cNvCxnSpPr>
            <a:stCxn id="347" idx="3"/>
            <a:endCxn id="365" idx="1"/>
          </p:cNvCxnSpPr>
          <p:nvPr/>
        </p:nvCxnSpPr>
        <p:spPr>
          <a:xfrm flipH="1" rot="10800000">
            <a:off x="7673350" y="1920209"/>
            <a:ext cx="235500" cy="9843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7" name="Google Shape;367;p2"/>
          <p:cNvSpPr txBox="1"/>
          <p:nvPr/>
        </p:nvSpPr>
        <p:spPr>
          <a:xfrm>
            <a:off x="8685782" y="1144474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368" name="Google Shape;368;p2"/>
          <p:cNvSpPr txBox="1"/>
          <p:nvPr/>
        </p:nvSpPr>
        <p:spPr>
          <a:xfrm>
            <a:off x="517073" y="1159093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369" name="Google Shape;369;p2"/>
          <p:cNvGrpSpPr/>
          <p:nvPr/>
        </p:nvGrpSpPr>
        <p:grpSpPr>
          <a:xfrm>
            <a:off x="866924" y="1759207"/>
            <a:ext cx="8179573" cy="1954093"/>
            <a:chOff x="400050" y="1500219"/>
            <a:chExt cx="8179573" cy="1954092"/>
          </a:xfrm>
        </p:grpSpPr>
        <p:grpSp>
          <p:nvGrpSpPr>
            <p:cNvPr id="370" name="Google Shape;370;p2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371" name="Google Shape;371;p2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372" name="Google Shape;372;p2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373" name="Google Shape;373;p2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9" name="Google Shape;379;p2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3" name="Google Shape;383;p2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384" name="Google Shape;384;p2"/>
          <p:cNvSpPr/>
          <p:nvPr/>
        </p:nvSpPr>
        <p:spPr>
          <a:xfrm>
            <a:off x="6587133" y="7162701"/>
            <a:ext cx="5683680" cy="1561088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empresas na indústria por grau de tecnologia, % de novas empresas na indústria por grau de tecnologia, Nº de empregos na indústria por grau de tecnologia, % de novas empregos na indústria por grau de tecnologia, Grau de escolaridade dos empregados industriais, Valor de produtos industriais exportados e importados, Consumo de água e energia na indústria, Quantidade de poluentes emitidos na indústria, % crescimento  do PIB do setor.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"/>
          <p:cNvSpPr/>
          <p:nvPr/>
        </p:nvSpPr>
        <p:spPr>
          <a:xfrm>
            <a:off x="852406" y="7185932"/>
            <a:ext cx="5344803" cy="1415713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Indústria, Educação, Infraestrutura, Meio Ambiente;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Fazenda; Indústria, Comércio e Qualificação Profissional; Infraestrutura e Planejamento, Meio Ambiente; Educação.</a:t>
            </a: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7908935" y="4810942"/>
            <a:ext cx="4361878" cy="38806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e incentivo à logística de abastecimento e distribuição industrial local </a:t>
            </a:r>
            <a:endParaRPr/>
          </a:p>
        </p:txBody>
      </p:sp>
      <p:cxnSp>
        <p:nvCxnSpPr>
          <p:cNvPr id="387" name="Google Shape;387;p2"/>
          <p:cNvCxnSpPr>
            <a:stCxn id="347" idx="3"/>
            <a:endCxn id="386" idx="1"/>
          </p:cNvCxnSpPr>
          <p:nvPr/>
        </p:nvCxnSpPr>
        <p:spPr>
          <a:xfrm>
            <a:off x="7673350" y="2904509"/>
            <a:ext cx="235500" cy="21006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8" name="Google Shape;388;p2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0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392" name="Google Shape;1392;p20"/>
          <p:cNvSpPr txBox="1"/>
          <p:nvPr>
            <p:ph idx="1" type="body"/>
          </p:nvPr>
        </p:nvSpPr>
        <p:spPr>
          <a:xfrm>
            <a:off x="374014" y="661547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MOBILIDADE</a:t>
            </a:r>
            <a:endParaRPr/>
          </a:p>
        </p:txBody>
      </p:sp>
      <p:sp>
        <p:nvSpPr>
          <p:cNvPr id="1393" name="Google Shape;1393;p20"/>
          <p:cNvSpPr txBox="1"/>
          <p:nvPr/>
        </p:nvSpPr>
        <p:spPr>
          <a:xfrm>
            <a:off x="2487937" y="942672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394" name="Google Shape;1394;p20"/>
          <p:cNvSpPr txBox="1"/>
          <p:nvPr/>
        </p:nvSpPr>
        <p:spPr>
          <a:xfrm>
            <a:off x="4885555" y="937271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395" name="Google Shape;1395;p20"/>
          <p:cNvSpPr txBox="1"/>
          <p:nvPr/>
        </p:nvSpPr>
        <p:spPr>
          <a:xfrm>
            <a:off x="7584901" y="921154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396" name="Google Shape;1396;p20"/>
          <p:cNvSpPr txBox="1"/>
          <p:nvPr/>
        </p:nvSpPr>
        <p:spPr>
          <a:xfrm>
            <a:off x="374014" y="946429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397" name="Google Shape;1397;p20"/>
          <p:cNvSpPr/>
          <p:nvPr/>
        </p:nvSpPr>
        <p:spPr>
          <a:xfrm>
            <a:off x="2996025" y="3832313"/>
            <a:ext cx="1405854" cy="1053912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Assegurar boas condições do transportes intermunicipais</a:t>
            </a:r>
            <a:endParaRPr/>
          </a:p>
        </p:txBody>
      </p:sp>
      <p:cxnSp>
        <p:nvCxnSpPr>
          <p:cNvPr id="1398" name="Google Shape;1398;p20"/>
          <p:cNvCxnSpPr>
            <a:stCxn id="1399" idx="3"/>
            <a:endCxn id="1397" idx="1"/>
          </p:cNvCxnSpPr>
          <p:nvPr/>
        </p:nvCxnSpPr>
        <p:spPr>
          <a:xfrm>
            <a:off x="2740472" y="4344840"/>
            <a:ext cx="255600" cy="14400"/>
          </a:xfrm>
          <a:prstGeom prst="bentConnector3">
            <a:avLst>
              <a:gd fmla="val 4999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0" name="Google Shape;1400;p20"/>
          <p:cNvCxnSpPr>
            <a:stCxn id="1397" idx="3"/>
            <a:endCxn id="1401" idx="1"/>
          </p:cNvCxnSpPr>
          <p:nvPr/>
        </p:nvCxnSpPr>
        <p:spPr>
          <a:xfrm>
            <a:off x="4401879" y="4359269"/>
            <a:ext cx="487200" cy="9651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01" name="Google Shape;1401;p20"/>
          <p:cNvSpPr/>
          <p:nvPr/>
        </p:nvSpPr>
        <p:spPr>
          <a:xfrm>
            <a:off x="4888943" y="4867653"/>
            <a:ext cx="2288037" cy="913170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dos eixos rodoviários estratégicos intermunicipais</a:t>
            </a:r>
            <a:endParaRPr/>
          </a:p>
        </p:txBody>
      </p:sp>
      <p:sp>
        <p:nvSpPr>
          <p:cNvPr id="1402" name="Google Shape;1402;p20"/>
          <p:cNvSpPr/>
          <p:nvPr/>
        </p:nvSpPr>
        <p:spPr>
          <a:xfrm>
            <a:off x="7767439" y="4848200"/>
            <a:ext cx="4279441" cy="27943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do volume de migrações diárias</a:t>
            </a:r>
            <a:endParaRPr/>
          </a:p>
        </p:txBody>
      </p:sp>
      <p:sp>
        <p:nvSpPr>
          <p:cNvPr id="1403" name="Google Shape;1403;p20"/>
          <p:cNvSpPr/>
          <p:nvPr/>
        </p:nvSpPr>
        <p:spPr>
          <a:xfrm>
            <a:off x="7767438" y="5148541"/>
            <a:ext cx="4279441" cy="51335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Parcerias com outros municípios  e o governo do Estado visando melhoria das rodovias de acesso da cidade</a:t>
            </a:r>
            <a:endParaRPr/>
          </a:p>
        </p:txBody>
      </p:sp>
      <p:sp>
        <p:nvSpPr>
          <p:cNvPr id="1404" name="Google Shape;1404;p20"/>
          <p:cNvSpPr/>
          <p:nvPr/>
        </p:nvSpPr>
        <p:spPr>
          <a:xfrm>
            <a:off x="7767438" y="5680995"/>
            <a:ext cx="4279441" cy="37623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a oferta de vagas de cargas e descargas no centro</a:t>
            </a:r>
            <a:endParaRPr/>
          </a:p>
        </p:txBody>
      </p:sp>
      <p:cxnSp>
        <p:nvCxnSpPr>
          <p:cNvPr id="1405" name="Google Shape;1405;p20"/>
          <p:cNvCxnSpPr>
            <a:stCxn id="1401" idx="3"/>
            <a:endCxn id="1402" idx="1"/>
          </p:cNvCxnSpPr>
          <p:nvPr/>
        </p:nvCxnSpPr>
        <p:spPr>
          <a:xfrm flipH="1" rot="10800000">
            <a:off x="7176980" y="4987938"/>
            <a:ext cx="590400" cy="3363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6" name="Google Shape;1406;p20"/>
          <p:cNvCxnSpPr>
            <a:stCxn id="1401" idx="3"/>
            <a:endCxn id="1403" idx="1"/>
          </p:cNvCxnSpPr>
          <p:nvPr/>
        </p:nvCxnSpPr>
        <p:spPr>
          <a:xfrm>
            <a:off x="7176980" y="5324238"/>
            <a:ext cx="590400" cy="810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7" name="Google Shape;1407;p20"/>
          <p:cNvCxnSpPr>
            <a:stCxn id="1401" idx="3"/>
            <a:endCxn id="1404" idx="1"/>
          </p:cNvCxnSpPr>
          <p:nvPr/>
        </p:nvCxnSpPr>
        <p:spPr>
          <a:xfrm>
            <a:off x="7176980" y="5324238"/>
            <a:ext cx="590400" cy="5448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99" name="Google Shape;1399;p20"/>
          <p:cNvSpPr/>
          <p:nvPr/>
        </p:nvSpPr>
        <p:spPr>
          <a:xfrm>
            <a:off x="533953" y="3947374"/>
            <a:ext cx="2206519" cy="794931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Impulsionar a posição estratégica de Ponta Grossa no transporte regional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20"/>
          <p:cNvSpPr/>
          <p:nvPr/>
        </p:nvSpPr>
        <p:spPr>
          <a:xfrm>
            <a:off x="7767437" y="6085105"/>
            <a:ext cx="4279441" cy="41235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Regulamentação dos horários de circulação dos caminhões no interior da área urbana</a:t>
            </a:r>
            <a:endParaRPr/>
          </a:p>
        </p:txBody>
      </p:sp>
      <p:cxnSp>
        <p:nvCxnSpPr>
          <p:cNvPr id="1409" name="Google Shape;1409;p20"/>
          <p:cNvCxnSpPr>
            <a:stCxn id="1401" idx="3"/>
            <a:endCxn id="1408" idx="1"/>
          </p:cNvCxnSpPr>
          <p:nvPr/>
        </p:nvCxnSpPr>
        <p:spPr>
          <a:xfrm>
            <a:off x="7176980" y="5324238"/>
            <a:ext cx="590400" cy="9669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0" name="Google Shape;1410;p20"/>
          <p:cNvSpPr/>
          <p:nvPr/>
        </p:nvSpPr>
        <p:spPr>
          <a:xfrm>
            <a:off x="7767439" y="4550954"/>
            <a:ext cx="4279441" cy="279436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ampliação da BR-277 </a:t>
            </a:r>
            <a:endParaRPr/>
          </a:p>
        </p:txBody>
      </p:sp>
      <p:cxnSp>
        <p:nvCxnSpPr>
          <p:cNvPr id="1411" name="Google Shape;1411;p20"/>
          <p:cNvCxnSpPr>
            <a:stCxn id="1401" idx="3"/>
            <a:endCxn id="1410" idx="1"/>
          </p:cNvCxnSpPr>
          <p:nvPr/>
        </p:nvCxnSpPr>
        <p:spPr>
          <a:xfrm flipH="1" rot="10800000">
            <a:off x="7176980" y="4690638"/>
            <a:ext cx="590400" cy="6336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2" name="Google Shape;1412;p20"/>
          <p:cNvSpPr/>
          <p:nvPr/>
        </p:nvSpPr>
        <p:spPr>
          <a:xfrm>
            <a:off x="4888943" y="2957573"/>
            <a:ext cx="2288037" cy="740258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da ampliação do fluxo aeroviário na cidade</a:t>
            </a:r>
            <a:endParaRPr/>
          </a:p>
        </p:txBody>
      </p:sp>
      <p:cxnSp>
        <p:nvCxnSpPr>
          <p:cNvPr id="1413" name="Google Shape;1413;p20"/>
          <p:cNvCxnSpPr>
            <a:stCxn id="1397" idx="3"/>
            <a:endCxn id="1412" idx="1"/>
          </p:cNvCxnSpPr>
          <p:nvPr/>
        </p:nvCxnSpPr>
        <p:spPr>
          <a:xfrm flipH="1" rot="10800000">
            <a:off x="4401879" y="3327569"/>
            <a:ext cx="487200" cy="10317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4" name="Google Shape;1414;p20"/>
          <p:cNvSpPr/>
          <p:nvPr/>
        </p:nvSpPr>
        <p:spPr>
          <a:xfrm>
            <a:off x="7767185" y="1624554"/>
            <a:ext cx="4279441" cy="76351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Centralização dos projetos existentes para expansão do aeroporto </a:t>
            </a:r>
            <a:endParaRPr/>
          </a:p>
        </p:txBody>
      </p:sp>
      <p:sp>
        <p:nvSpPr>
          <p:cNvPr id="1415" name="Google Shape;1415;p20"/>
          <p:cNvSpPr/>
          <p:nvPr/>
        </p:nvSpPr>
        <p:spPr>
          <a:xfrm>
            <a:off x="7767186" y="2452247"/>
            <a:ext cx="4279441" cy="797110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um projeto para expansão do aeroporto local: Expansão ou construção de um novo</a:t>
            </a:r>
            <a:endParaRPr/>
          </a:p>
        </p:txBody>
      </p:sp>
      <p:sp>
        <p:nvSpPr>
          <p:cNvPr id="1416" name="Google Shape;1416;p20"/>
          <p:cNvSpPr/>
          <p:nvPr/>
        </p:nvSpPr>
        <p:spPr>
          <a:xfrm>
            <a:off x="7767185" y="3284929"/>
            <a:ext cx="4279441" cy="64813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Aproximação do setor privado para viabilizar o projeto</a:t>
            </a:r>
            <a:endParaRPr/>
          </a:p>
        </p:txBody>
      </p:sp>
      <p:cxnSp>
        <p:nvCxnSpPr>
          <p:cNvPr id="1417" name="Google Shape;1417;p20"/>
          <p:cNvCxnSpPr>
            <a:stCxn id="1412" idx="3"/>
            <a:endCxn id="1414" idx="1"/>
          </p:cNvCxnSpPr>
          <p:nvPr/>
        </p:nvCxnSpPr>
        <p:spPr>
          <a:xfrm flipH="1" rot="10800000">
            <a:off x="7176980" y="2006202"/>
            <a:ext cx="590100" cy="1321500"/>
          </a:xfrm>
          <a:prstGeom prst="bentConnector3">
            <a:avLst>
              <a:gd fmla="val 5000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8" name="Google Shape;1418;p20"/>
          <p:cNvCxnSpPr>
            <a:stCxn id="1412" idx="3"/>
            <a:endCxn id="1415" idx="1"/>
          </p:cNvCxnSpPr>
          <p:nvPr/>
        </p:nvCxnSpPr>
        <p:spPr>
          <a:xfrm flipH="1" rot="10800000">
            <a:off x="7176980" y="2850702"/>
            <a:ext cx="590100" cy="477000"/>
          </a:xfrm>
          <a:prstGeom prst="bentConnector3">
            <a:avLst>
              <a:gd fmla="val 5000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9" name="Google Shape;1419;p20"/>
          <p:cNvCxnSpPr>
            <a:stCxn id="1412" idx="3"/>
            <a:endCxn id="1416" idx="1"/>
          </p:cNvCxnSpPr>
          <p:nvPr/>
        </p:nvCxnSpPr>
        <p:spPr>
          <a:xfrm>
            <a:off x="7176980" y="3327702"/>
            <a:ext cx="590100" cy="281400"/>
          </a:xfrm>
          <a:prstGeom prst="bentConnector3">
            <a:avLst>
              <a:gd fmla="val 5000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0" name="Google Shape;1420;p20"/>
          <p:cNvSpPr/>
          <p:nvPr/>
        </p:nvSpPr>
        <p:spPr>
          <a:xfrm>
            <a:off x="7767436" y="6533628"/>
            <a:ext cx="4279441" cy="33062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do anel rodoviário planejado</a:t>
            </a:r>
            <a:endParaRPr/>
          </a:p>
        </p:txBody>
      </p:sp>
      <p:cxnSp>
        <p:nvCxnSpPr>
          <p:cNvPr id="1421" name="Google Shape;1421;p20"/>
          <p:cNvCxnSpPr>
            <a:stCxn id="1401" idx="3"/>
            <a:endCxn id="1420" idx="1"/>
          </p:cNvCxnSpPr>
          <p:nvPr/>
        </p:nvCxnSpPr>
        <p:spPr>
          <a:xfrm>
            <a:off x="7176980" y="5324238"/>
            <a:ext cx="590400" cy="13746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2" name="Google Shape;1422;p20"/>
          <p:cNvSpPr/>
          <p:nvPr/>
        </p:nvSpPr>
        <p:spPr>
          <a:xfrm>
            <a:off x="6165273" y="7246008"/>
            <a:ext cx="5899290" cy="1032762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Operações aeroviárias na cidade, Nº Pessoas transportadas, Nº Cargas Transportadas, Extensão e Cobertura da Rede Rodoviária, Capacidade de Carga das rodovias e ferrovias, empo Médio de Viagem</a:t>
            </a:r>
            <a:endParaRPr/>
          </a:p>
        </p:txBody>
      </p:sp>
      <p:sp>
        <p:nvSpPr>
          <p:cNvPr id="1423" name="Google Shape;1423;p20"/>
          <p:cNvSpPr/>
          <p:nvPr/>
        </p:nvSpPr>
        <p:spPr>
          <a:xfrm>
            <a:off x="571908" y="7271943"/>
            <a:ext cx="5427110" cy="107382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Economia, Meio Ambiente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Meio Ambiente</a:t>
            </a:r>
            <a:endParaRPr/>
          </a:p>
        </p:txBody>
      </p:sp>
      <p:grpSp>
        <p:nvGrpSpPr>
          <p:cNvPr id="1424" name="Google Shape;1424;p20"/>
          <p:cNvGrpSpPr/>
          <p:nvPr/>
        </p:nvGrpSpPr>
        <p:grpSpPr>
          <a:xfrm>
            <a:off x="571908" y="1658769"/>
            <a:ext cx="8179573" cy="1954093"/>
            <a:chOff x="400050" y="1500219"/>
            <a:chExt cx="8179573" cy="1954092"/>
          </a:xfrm>
        </p:grpSpPr>
        <p:grpSp>
          <p:nvGrpSpPr>
            <p:cNvPr id="1425" name="Google Shape;1425;p20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426" name="Google Shape;1426;p20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427" name="Google Shape;1427;p20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428" name="Google Shape;1428;p20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429" name="Google Shape;1429;p20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20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20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20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3" name="Google Shape;1433;p20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34" name="Google Shape;1434;p20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0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0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0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8" name="Google Shape;1438;p20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439" name="Google Shape;1439;p20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1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445" name="Google Shape;1445;p21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EDUCAÇÃO</a:t>
            </a:r>
            <a:endParaRPr/>
          </a:p>
        </p:txBody>
      </p:sp>
      <p:sp>
        <p:nvSpPr>
          <p:cNvPr id="1446" name="Google Shape;1446;p21"/>
          <p:cNvSpPr/>
          <p:nvPr/>
        </p:nvSpPr>
        <p:spPr>
          <a:xfrm>
            <a:off x="2696969" y="3878751"/>
            <a:ext cx="1827150" cy="1005830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da formação educacional com foco na qualificação profissional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7" name="Google Shape;1447;p21"/>
          <p:cNvCxnSpPr>
            <a:stCxn id="1446" idx="3"/>
            <a:endCxn id="1448" idx="1"/>
          </p:cNvCxnSpPr>
          <p:nvPr/>
        </p:nvCxnSpPr>
        <p:spPr>
          <a:xfrm flipH="1" rot="10800000">
            <a:off x="4524119" y="2824066"/>
            <a:ext cx="861900" cy="1557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48" name="Google Shape;1448;p21"/>
          <p:cNvSpPr/>
          <p:nvPr/>
        </p:nvSpPr>
        <p:spPr>
          <a:xfrm>
            <a:off x="5385874" y="2367043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 plano de incentivo ao investimento privado nas instituições de ensino superior</a:t>
            </a:r>
            <a:endParaRPr/>
          </a:p>
        </p:txBody>
      </p:sp>
      <p:sp>
        <p:nvSpPr>
          <p:cNvPr id="1449" name="Google Shape;1449;p21"/>
          <p:cNvSpPr/>
          <p:nvPr/>
        </p:nvSpPr>
        <p:spPr>
          <a:xfrm>
            <a:off x="8173065" y="3009106"/>
            <a:ext cx="3677870" cy="37364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medidas de aproximação do aluno ao ambiente de trabalho nas empresas locais</a:t>
            </a:r>
            <a:endParaRPr/>
          </a:p>
        </p:txBody>
      </p:sp>
      <p:cxnSp>
        <p:nvCxnSpPr>
          <p:cNvPr id="1450" name="Google Shape;1450;p21"/>
          <p:cNvCxnSpPr>
            <a:stCxn id="1448" idx="3"/>
            <a:endCxn id="1449" idx="1"/>
          </p:cNvCxnSpPr>
          <p:nvPr/>
        </p:nvCxnSpPr>
        <p:spPr>
          <a:xfrm>
            <a:off x="7900474" y="2823952"/>
            <a:ext cx="272700" cy="3720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1" name="Google Shape;1451;p21"/>
          <p:cNvSpPr/>
          <p:nvPr/>
        </p:nvSpPr>
        <p:spPr>
          <a:xfrm>
            <a:off x="8163681" y="2312637"/>
            <a:ext cx="3677870" cy="36946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Replanejamento da grade curricular com foco nas demandas de mercado</a:t>
            </a:r>
            <a:endParaRPr/>
          </a:p>
        </p:txBody>
      </p:sp>
      <p:cxnSp>
        <p:nvCxnSpPr>
          <p:cNvPr id="1452" name="Google Shape;1452;p21"/>
          <p:cNvCxnSpPr>
            <a:stCxn id="1448" idx="3"/>
            <a:endCxn id="1451" idx="1"/>
          </p:cNvCxnSpPr>
          <p:nvPr/>
        </p:nvCxnSpPr>
        <p:spPr>
          <a:xfrm flipH="1" rot="10800000">
            <a:off x="7900474" y="2497252"/>
            <a:ext cx="263100" cy="3267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3" name="Google Shape;1453;p21"/>
          <p:cNvSpPr/>
          <p:nvPr/>
        </p:nvSpPr>
        <p:spPr>
          <a:xfrm>
            <a:off x="8163681" y="2734320"/>
            <a:ext cx="3677870" cy="23277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aos projetos de extensão</a:t>
            </a:r>
            <a:endParaRPr/>
          </a:p>
        </p:txBody>
      </p:sp>
      <p:cxnSp>
        <p:nvCxnSpPr>
          <p:cNvPr id="1454" name="Google Shape;1454;p21"/>
          <p:cNvCxnSpPr>
            <a:stCxn id="1448" idx="3"/>
            <a:endCxn id="1453" idx="1"/>
          </p:cNvCxnSpPr>
          <p:nvPr/>
        </p:nvCxnSpPr>
        <p:spPr>
          <a:xfrm>
            <a:off x="7900474" y="2823952"/>
            <a:ext cx="263100" cy="267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5" name="Google Shape;1455;p21"/>
          <p:cNvSpPr/>
          <p:nvPr/>
        </p:nvSpPr>
        <p:spPr>
          <a:xfrm>
            <a:off x="8163681" y="3416114"/>
            <a:ext cx="3677870" cy="6959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de iniciativas direcionadas à retenção de estudantes de baixa renda por meio de programas de apoio à permanência estudantil</a:t>
            </a:r>
            <a:endParaRPr/>
          </a:p>
        </p:txBody>
      </p:sp>
      <p:cxnSp>
        <p:nvCxnSpPr>
          <p:cNvPr id="1456" name="Google Shape;1456;p21"/>
          <p:cNvCxnSpPr>
            <a:stCxn id="1448" idx="3"/>
            <a:endCxn id="1455" idx="1"/>
          </p:cNvCxnSpPr>
          <p:nvPr/>
        </p:nvCxnSpPr>
        <p:spPr>
          <a:xfrm>
            <a:off x="7900474" y="2823952"/>
            <a:ext cx="263100" cy="9402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7" name="Google Shape;1457;p21"/>
          <p:cNvSpPr/>
          <p:nvPr/>
        </p:nvSpPr>
        <p:spPr>
          <a:xfrm>
            <a:off x="5385558" y="5484339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os laços entre as empresas locais e as instituições de ensino escolar e profissional</a:t>
            </a:r>
            <a:endParaRPr/>
          </a:p>
        </p:txBody>
      </p:sp>
      <p:cxnSp>
        <p:nvCxnSpPr>
          <p:cNvPr id="1458" name="Google Shape;1458;p21"/>
          <p:cNvCxnSpPr>
            <a:stCxn id="1446" idx="3"/>
            <a:endCxn id="1457" idx="1"/>
          </p:cNvCxnSpPr>
          <p:nvPr/>
        </p:nvCxnSpPr>
        <p:spPr>
          <a:xfrm>
            <a:off x="4524119" y="4381666"/>
            <a:ext cx="861300" cy="1559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9" name="Google Shape;1459;p21"/>
          <p:cNvSpPr/>
          <p:nvPr/>
        </p:nvSpPr>
        <p:spPr>
          <a:xfrm>
            <a:off x="8134282" y="4568722"/>
            <a:ext cx="3677870" cy="69795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de programas destinados a alunos de todas as idades, incentivando a busca dos alunos por qualificação profissional</a:t>
            </a:r>
            <a:endParaRPr/>
          </a:p>
        </p:txBody>
      </p:sp>
      <p:cxnSp>
        <p:nvCxnSpPr>
          <p:cNvPr id="1460" name="Google Shape;1460;p21"/>
          <p:cNvCxnSpPr>
            <a:stCxn id="1457" idx="3"/>
            <a:endCxn id="1459" idx="1"/>
          </p:cNvCxnSpPr>
          <p:nvPr/>
        </p:nvCxnSpPr>
        <p:spPr>
          <a:xfrm flipH="1" rot="10800000">
            <a:off x="7900158" y="4917648"/>
            <a:ext cx="234000" cy="1023600"/>
          </a:xfrm>
          <a:prstGeom prst="bentConnector3">
            <a:avLst>
              <a:gd fmla="val 5002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1" name="Google Shape;1461;p21"/>
          <p:cNvSpPr/>
          <p:nvPr/>
        </p:nvSpPr>
        <p:spPr>
          <a:xfrm>
            <a:off x="8163681" y="4149127"/>
            <a:ext cx="3649551" cy="281825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Ativação do Parque Tecnológico</a:t>
            </a:r>
            <a:endParaRPr/>
          </a:p>
        </p:txBody>
      </p:sp>
      <p:cxnSp>
        <p:nvCxnSpPr>
          <p:cNvPr id="1462" name="Google Shape;1462;p21"/>
          <p:cNvCxnSpPr>
            <a:stCxn id="1448" idx="3"/>
            <a:endCxn id="1461" idx="1"/>
          </p:cNvCxnSpPr>
          <p:nvPr/>
        </p:nvCxnSpPr>
        <p:spPr>
          <a:xfrm>
            <a:off x="7900474" y="2823952"/>
            <a:ext cx="263100" cy="14661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3" name="Google Shape;1463;p21"/>
          <p:cNvSpPr/>
          <p:nvPr/>
        </p:nvSpPr>
        <p:spPr>
          <a:xfrm>
            <a:off x="8134282" y="5297852"/>
            <a:ext cx="3677870" cy="6959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programas para complementar o ensino com a participação prática do aluno no mercado local </a:t>
            </a:r>
            <a:endParaRPr/>
          </a:p>
        </p:txBody>
      </p:sp>
      <p:cxnSp>
        <p:nvCxnSpPr>
          <p:cNvPr id="1464" name="Google Shape;1464;p21"/>
          <p:cNvCxnSpPr>
            <a:stCxn id="1457" idx="3"/>
            <a:endCxn id="1463" idx="1"/>
          </p:cNvCxnSpPr>
          <p:nvPr/>
        </p:nvCxnSpPr>
        <p:spPr>
          <a:xfrm flipH="1" rot="10800000">
            <a:off x="7900158" y="5645748"/>
            <a:ext cx="234000" cy="295500"/>
          </a:xfrm>
          <a:prstGeom prst="bentConnector3">
            <a:avLst>
              <a:gd fmla="val 5002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5" name="Google Shape;1465;p21"/>
          <p:cNvSpPr/>
          <p:nvPr/>
        </p:nvSpPr>
        <p:spPr>
          <a:xfrm>
            <a:off x="8144037" y="6019078"/>
            <a:ext cx="3677870" cy="47763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da oferta de cursos técnicos com base nas demandas do mercado local</a:t>
            </a:r>
            <a:endParaRPr/>
          </a:p>
        </p:txBody>
      </p:sp>
      <p:cxnSp>
        <p:nvCxnSpPr>
          <p:cNvPr id="1466" name="Google Shape;1466;p21"/>
          <p:cNvCxnSpPr>
            <a:stCxn id="1457" idx="3"/>
            <a:endCxn id="1465" idx="1"/>
          </p:cNvCxnSpPr>
          <p:nvPr/>
        </p:nvCxnSpPr>
        <p:spPr>
          <a:xfrm>
            <a:off x="7900158" y="5941248"/>
            <a:ext cx="243900" cy="316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7" name="Google Shape;1467;p21"/>
          <p:cNvSpPr/>
          <p:nvPr/>
        </p:nvSpPr>
        <p:spPr>
          <a:xfrm>
            <a:off x="612186" y="3629082"/>
            <a:ext cx="1827150" cy="1505169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Potencializar a formação e retenção de capital humano qualificado voltado ao atendimento das demandas do mercado local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8" name="Google Shape;1468;p21"/>
          <p:cNvCxnSpPr>
            <a:stCxn id="1467" idx="3"/>
            <a:endCxn id="1446" idx="1"/>
          </p:cNvCxnSpPr>
          <p:nvPr/>
        </p:nvCxnSpPr>
        <p:spPr>
          <a:xfrm>
            <a:off x="2439336" y="4381667"/>
            <a:ext cx="257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69" name="Google Shape;1469;p21"/>
          <p:cNvSpPr/>
          <p:nvPr/>
        </p:nvSpPr>
        <p:spPr>
          <a:xfrm>
            <a:off x="8164705" y="1583046"/>
            <a:ext cx="3677870" cy="6959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Convênio e parceria com outras universidades visando intercâmbio de alunos e desenvolvimento de pesquisas</a:t>
            </a:r>
            <a:endParaRPr/>
          </a:p>
        </p:txBody>
      </p:sp>
      <p:cxnSp>
        <p:nvCxnSpPr>
          <p:cNvPr id="1470" name="Google Shape;1470;p21"/>
          <p:cNvCxnSpPr>
            <a:stCxn id="1448" idx="3"/>
            <a:endCxn id="1469" idx="1"/>
          </p:cNvCxnSpPr>
          <p:nvPr/>
        </p:nvCxnSpPr>
        <p:spPr>
          <a:xfrm flipH="1" rot="10800000">
            <a:off x="7900474" y="1930852"/>
            <a:ext cx="264300" cy="8931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1" name="Google Shape;1471;p21"/>
          <p:cNvSpPr/>
          <p:nvPr/>
        </p:nvSpPr>
        <p:spPr>
          <a:xfrm>
            <a:off x="8144037" y="6523806"/>
            <a:ext cx="3677870" cy="477637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uma gestão centralizada de ensino técnico visando o planejamento contínuo do setor</a:t>
            </a:r>
            <a:endParaRPr/>
          </a:p>
        </p:txBody>
      </p:sp>
      <p:cxnSp>
        <p:nvCxnSpPr>
          <p:cNvPr id="1472" name="Google Shape;1472;p21"/>
          <p:cNvCxnSpPr>
            <a:stCxn id="1457" idx="3"/>
            <a:endCxn id="1471" idx="1"/>
          </p:cNvCxnSpPr>
          <p:nvPr/>
        </p:nvCxnSpPr>
        <p:spPr>
          <a:xfrm>
            <a:off x="7900158" y="5941247"/>
            <a:ext cx="243900" cy="821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3" name="Google Shape;1473;p21"/>
          <p:cNvSpPr txBox="1"/>
          <p:nvPr/>
        </p:nvSpPr>
        <p:spPr>
          <a:xfrm>
            <a:off x="2521731" y="1130532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474" name="Google Shape;1474;p21"/>
          <p:cNvSpPr txBox="1"/>
          <p:nvPr/>
        </p:nvSpPr>
        <p:spPr>
          <a:xfrm>
            <a:off x="5672658" y="1119088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475" name="Google Shape;1475;p21"/>
          <p:cNvSpPr txBox="1"/>
          <p:nvPr/>
        </p:nvSpPr>
        <p:spPr>
          <a:xfrm>
            <a:off x="8619058" y="1106510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476" name="Google Shape;1476;p21"/>
          <p:cNvSpPr txBox="1"/>
          <p:nvPr/>
        </p:nvSpPr>
        <p:spPr>
          <a:xfrm>
            <a:off x="-4729" y="1119088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477" name="Google Shape;1477;p21"/>
          <p:cNvSpPr/>
          <p:nvPr/>
        </p:nvSpPr>
        <p:spPr>
          <a:xfrm>
            <a:off x="5385557" y="7295090"/>
            <a:ext cx="6465377" cy="1257818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Cursos e eventos criados, % Programas e bolsas criados, % Abrangência dos programas e bolsas criados, Grau de escolaridade da população, % Emprego por grau de escolaridade, % Empresas locais engajadas</a:t>
            </a:r>
            <a:endParaRPr/>
          </a:p>
        </p:txBody>
      </p:sp>
      <p:sp>
        <p:nvSpPr>
          <p:cNvPr id="1478" name="Google Shape;1478;p21"/>
          <p:cNvSpPr/>
          <p:nvPr/>
        </p:nvSpPr>
        <p:spPr>
          <a:xfrm>
            <a:off x="597947" y="7365594"/>
            <a:ext cx="4643618" cy="1264824"/>
          </a:xfrm>
          <a:prstGeom prst="roundRect">
            <a:avLst>
              <a:gd fmla="val 16667" name="adj"/>
            </a:avLst>
          </a:prstGeom>
          <a:solidFill>
            <a:srgbClr val="A9C6E7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Educação, Economia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Educação, Indústria, Comércio e Qualificação Profissional, Fazenda</a:t>
            </a:r>
            <a:endParaRPr/>
          </a:p>
        </p:txBody>
      </p:sp>
      <p:grpSp>
        <p:nvGrpSpPr>
          <p:cNvPr id="1479" name="Google Shape;1479;p21"/>
          <p:cNvGrpSpPr/>
          <p:nvPr/>
        </p:nvGrpSpPr>
        <p:grpSpPr>
          <a:xfrm>
            <a:off x="651407" y="1525179"/>
            <a:ext cx="8179573" cy="1954093"/>
            <a:chOff x="400050" y="1500219"/>
            <a:chExt cx="8179573" cy="1954092"/>
          </a:xfrm>
        </p:grpSpPr>
        <p:grpSp>
          <p:nvGrpSpPr>
            <p:cNvPr id="1480" name="Google Shape;1480;p21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481" name="Google Shape;1481;p21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482" name="Google Shape;1482;p21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483" name="Google Shape;1483;p21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484" name="Google Shape;1484;p21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21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21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21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21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89" name="Google Shape;1489;p21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1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1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1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3" name="Google Shape;1493;p21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494" name="Google Shape;1494;p21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22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500" name="Google Shape;1500;p22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EDUCAÇÃO</a:t>
            </a:r>
            <a:endParaRPr/>
          </a:p>
        </p:txBody>
      </p:sp>
      <p:sp>
        <p:nvSpPr>
          <p:cNvPr id="1501" name="Google Shape;1501;p22"/>
          <p:cNvSpPr/>
          <p:nvPr/>
        </p:nvSpPr>
        <p:spPr>
          <a:xfrm>
            <a:off x="464084" y="3682095"/>
            <a:ext cx="1681029" cy="1835993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a educação de alta qualidade de maneira inclusiva, como meio de aumentar o nível de renda da população residente na cidade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2" name="Google Shape;1502;p22"/>
          <p:cNvCxnSpPr>
            <a:stCxn id="1501" idx="3"/>
            <a:endCxn id="1503" idx="1"/>
          </p:cNvCxnSpPr>
          <p:nvPr/>
        </p:nvCxnSpPr>
        <p:spPr>
          <a:xfrm flipH="1" rot="10800000">
            <a:off x="2145113" y="4587192"/>
            <a:ext cx="198600" cy="1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3" name="Google Shape;1503;p22"/>
          <p:cNvSpPr/>
          <p:nvPr/>
        </p:nvSpPr>
        <p:spPr>
          <a:xfrm>
            <a:off x="2343636" y="3610274"/>
            <a:ext cx="1864119" cy="1954093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um planejamento educacional abrangente, centrado na jornada completa do aluno e orientado para abordar os desafios contemporâneos</a:t>
            </a:r>
            <a:endParaRPr/>
          </a:p>
        </p:txBody>
      </p:sp>
      <p:sp>
        <p:nvSpPr>
          <p:cNvPr id="1504" name="Google Shape;1504;p22"/>
          <p:cNvSpPr/>
          <p:nvPr/>
        </p:nvSpPr>
        <p:spPr>
          <a:xfrm>
            <a:off x="4545863" y="6184259"/>
            <a:ext cx="2977270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Articulação com escolas de iniciativa privada</a:t>
            </a:r>
            <a:endParaRPr/>
          </a:p>
        </p:txBody>
      </p:sp>
      <p:cxnSp>
        <p:nvCxnSpPr>
          <p:cNvPr id="1505" name="Google Shape;1505;p22"/>
          <p:cNvCxnSpPr>
            <a:stCxn id="1503" idx="3"/>
            <a:endCxn id="1504" idx="1"/>
          </p:cNvCxnSpPr>
          <p:nvPr/>
        </p:nvCxnSpPr>
        <p:spPr>
          <a:xfrm>
            <a:off x="4207755" y="4587321"/>
            <a:ext cx="338100" cy="19449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6" name="Google Shape;1506;p22"/>
          <p:cNvSpPr/>
          <p:nvPr/>
        </p:nvSpPr>
        <p:spPr>
          <a:xfrm>
            <a:off x="4551161" y="1983910"/>
            <a:ext cx="2977270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Potencialização do ensino básico em escolas municipais</a:t>
            </a:r>
            <a:endParaRPr/>
          </a:p>
        </p:txBody>
      </p:sp>
      <p:cxnSp>
        <p:nvCxnSpPr>
          <p:cNvPr id="1507" name="Google Shape;1507;p22"/>
          <p:cNvCxnSpPr>
            <a:stCxn id="1503" idx="3"/>
            <a:endCxn id="1506" idx="1"/>
          </p:cNvCxnSpPr>
          <p:nvPr/>
        </p:nvCxnSpPr>
        <p:spPr>
          <a:xfrm flipH="1" rot="10800000">
            <a:off x="4207755" y="2331921"/>
            <a:ext cx="343500" cy="22554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8" name="Google Shape;1508;p22"/>
          <p:cNvSpPr/>
          <p:nvPr/>
        </p:nvSpPr>
        <p:spPr>
          <a:xfrm>
            <a:off x="4517291" y="4800600"/>
            <a:ext cx="2977270" cy="69591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Aprimoramento educacional das escolas de gestão estadual</a:t>
            </a:r>
            <a:endParaRPr/>
          </a:p>
        </p:txBody>
      </p:sp>
      <p:cxnSp>
        <p:nvCxnSpPr>
          <p:cNvPr id="1509" name="Google Shape;1509;p22"/>
          <p:cNvCxnSpPr>
            <a:stCxn id="1503" idx="3"/>
            <a:endCxn id="1508" idx="1"/>
          </p:cNvCxnSpPr>
          <p:nvPr/>
        </p:nvCxnSpPr>
        <p:spPr>
          <a:xfrm>
            <a:off x="4207755" y="4587321"/>
            <a:ext cx="309600" cy="5613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10" name="Google Shape;1510;p22"/>
          <p:cNvSpPr/>
          <p:nvPr/>
        </p:nvSpPr>
        <p:spPr>
          <a:xfrm>
            <a:off x="7798999" y="1414727"/>
            <a:ext cx="4361878" cy="40096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Oferecer treinamentos e capacitações regulares para os professores </a:t>
            </a:r>
            <a:endParaRPr/>
          </a:p>
        </p:txBody>
      </p:sp>
      <p:sp>
        <p:nvSpPr>
          <p:cNvPr id="1511" name="Google Shape;1511;p22"/>
          <p:cNvSpPr/>
          <p:nvPr/>
        </p:nvSpPr>
        <p:spPr>
          <a:xfrm>
            <a:off x="7798999" y="1849220"/>
            <a:ext cx="4361878" cy="622052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 e atualizar o currículo escolar, garantindo que ele esteja alinhado com as necessidades contemporâneas e abordagens interdisciplinares </a:t>
            </a:r>
            <a:endParaRPr/>
          </a:p>
        </p:txBody>
      </p:sp>
      <p:sp>
        <p:nvSpPr>
          <p:cNvPr id="1512" name="Google Shape;1512;p22"/>
          <p:cNvSpPr/>
          <p:nvPr/>
        </p:nvSpPr>
        <p:spPr>
          <a:xfrm>
            <a:off x="7814842" y="2510707"/>
            <a:ext cx="4361878" cy="56633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Desenvolver estratégias para permitir que os professores adaptem o ensino de acordo com as necessidades individuais de cada aluno</a:t>
            </a:r>
            <a:endParaRPr/>
          </a:p>
        </p:txBody>
      </p:sp>
      <p:sp>
        <p:nvSpPr>
          <p:cNvPr id="1513" name="Google Shape;1513;p22"/>
          <p:cNvSpPr/>
          <p:nvPr/>
        </p:nvSpPr>
        <p:spPr>
          <a:xfrm>
            <a:off x="7798999" y="3103297"/>
            <a:ext cx="4361878" cy="39706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parcerias com organizações locais, empresas e instituições para enriquecer a experiência educacionais</a:t>
            </a:r>
            <a:endParaRPr/>
          </a:p>
        </p:txBody>
      </p:sp>
      <p:sp>
        <p:nvSpPr>
          <p:cNvPr id="1514" name="Google Shape;1514;p22"/>
          <p:cNvSpPr/>
          <p:nvPr/>
        </p:nvSpPr>
        <p:spPr>
          <a:xfrm>
            <a:off x="7785779" y="5647226"/>
            <a:ext cx="4361878" cy="695911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Explorar parcerias entre a prefeitura e as escolas privadas para desenvolver programas educacionais conjuntos.</a:t>
            </a:r>
            <a:endParaRPr/>
          </a:p>
        </p:txBody>
      </p:sp>
      <p:sp>
        <p:nvSpPr>
          <p:cNvPr id="1515" name="Google Shape;1515;p22"/>
          <p:cNvSpPr/>
          <p:nvPr/>
        </p:nvSpPr>
        <p:spPr>
          <a:xfrm>
            <a:off x="7814842" y="3530261"/>
            <a:ext cx="4361878" cy="39706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parcerias público-privadas focadas no ensino básico</a:t>
            </a:r>
            <a:endParaRPr/>
          </a:p>
        </p:txBody>
      </p:sp>
      <p:sp>
        <p:nvSpPr>
          <p:cNvPr id="1516" name="Google Shape;1516;p22"/>
          <p:cNvSpPr/>
          <p:nvPr/>
        </p:nvSpPr>
        <p:spPr>
          <a:xfrm>
            <a:off x="7785779" y="4677961"/>
            <a:ext cx="4361878" cy="43205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Articulação com o governo estadual com foco na melhoria da qualidade do ensino</a:t>
            </a:r>
            <a:endParaRPr/>
          </a:p>
        </p:txBody>
      </p:sp>
      <p:sp>
        <p:nvSpPr>
          <p:cNvPr id="1517" name="Google Shape;1517;p22"/>
          <p:cNvSpPr/>
          <p:nvPr/>
        </p:nvSpPr>
        <p:spPr>
          <a:xfrm>
            <a:off x="7785779" y="5124385"/>
            <a:ext cx="4361878" cy="41810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para abertura de investimento privado nas escolas</a:t>
            </a:r>
            <a:endParaRPr/>
          </a:p>
        </p:txBody>
      </p:sp>
      <p:cxnSp>
        <p:nvCxnSpPr>
          <p:cNvPr id="1518" name="Google Shape;1518;p22"/>
          <p:cNvCxnSpPr>
            <a:stCxn id="1506" idx="3"/>
            <a:endCxn id="1510" idx="1"/>
          </p:cNvCxnSpPr>
          <p:nvPr/>
        </p:nvCxnSpPr>
        <p:spPr>
          <a:xfrm flipH="1" rot="10800000">
            <a:off x="7528431" y="1615165"/>
            <a:ext cx="270600" cy="7167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9" name="Google Shape;1519;p22"/>
          <p:cNvCxnSpPr>
            <a:stCxn id="1506" idx="3"/>
            <a:endCxn id="1511" idx="1"/>
          </p:cNvCxnSpPr>
          <p:nvPr/>
        </p:nvCxnSpPr>
        <p:spPr>
          <a:xfrm flipH="1" rot="10800000">
            <a:off x="7528431" y="2160266"/>
            <a:ext cx="270600" cy="1716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0" name="Google Shape;1520;p22"/>
          <p:cNvCxnSpPr>
            <a:stCxn id="1506" idx="3"/>
            <a:endCxn id="1512" idx="1"/>
          </p:cNvCxnSpPr>
          <p:nvPr/>
        </p:nvCxnSpPr>
        <p:spPr>
          <a:xfrm>
            <a:off x="7528431" y="2331866"/>
            <a:ext cx="286500" cy="4620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1" name="Google Shape;1521;p22"/>
          <p:cNvCxnSpPr>
            <a:stCxn id="1506" idx="3"/>
            <a:endCxn id="1513" idx="1"/>
          </p:cNvCxnSpPr>
          <p:nvPr/>
        </p:nvCxnSpPr>
        <p:spPr>
          <a:xfrm>
            <a:off x="7528431" y="2331866"/>
            <a:ext cx="270600" cy="9699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2" name="Google Shape;1522;p22"/>
          <p:cNvCxnSpPr>
            <a:stCxn id="1506" idx="3"/>
            <a:endCxn id="1515" idx="1"/>
          </p:cNvCxnSpPr>
          <p:nvPr/>
        </p:nvCxnSpPr>
        <p:spPr>
          <a:xfrm>
            <a:off x="7528431" y="2331866"/>
            <a:ext cx="286500" cy="13968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3" name="Google Shape;1523;p22"/>
          <p:cNvCxnSpPr>
            <a:stCxn id="1508" idx="3"/>
            <a:endCxn id="1516" idx="1"/>
          </p:cNvCxnSpPr>
          <p:nvPr/>
        </p:nvCxnSpPr>
        <p:spPr>
          <a:xfrm flipH="1" rot="10800000">
            <a:off x="7494561" y="4893856"/>
            <a:ext cx="291300" cy="2547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4" name="Google Shape;1524;p22"/>
          <p:cNvCxnSpPr>
            <a:stCxn id="1508" idx="3"/>
            <a:endCxn id="1517" idx="1"/>
          </p:cNvCxnSpPr>
          <p:nvPr/>
        </p:nvCxnSpPr>
        <p:spPr>
          <a:xfrm>
            <a:off x="7494561" y="5148556"/>
            <a:ext cx="291300" cy="1848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25" name="Google Shape;1525;p22"/>
          <p:cNvSpPr/>
          <p:nvPr/>
        </p:nvSpPr>
        <p:spPr>
          <a:xfrm>
            <a:off x="7785779" y="6405907"/>
            <a:ext cx="4361878" cy="880273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programas de bolsas de estudo ou subsídios para garantir que famílias de baixa renda também possam acessar a educação oferecida pelas escolas privadas</a:t>
            </a:r>
            <a:endParaRPr/>
          </a:p>
        </p:txBody>
      </p:sp>
      <p:cxnSp>
        <p:nvCxnSpPr>
          <p:cNvPr id="1526" name="Google Shape;1526;p22"/>
          <p:cNvCxnSpPr>
            <a:stCxn id="1504" idx="3"/>
            <a:endCxn id="1514" idx="1"/>
          </p:cNvCxnSpPr>
          <p:nvPr/>
        </p:nvCxnSpPr>
        <p:spPr>
          <a:xfrm flipH="1" rot="10800000">
            <a:off x="7523133" y="5995215"/>
            <a:ext cx="262500" cy="537000"/>
          </a:xfrm>
          <a:prstGeom prst="bentConnector3">
            <a:avLst>
              <a:gd fmla="val 5002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7" name="Google Shape;1527;p22"/>
          <p:cNvCxnSpPr>
            <a:stCxn id="1504" idx="3"/>
            <a:endCxn id="1525" idx="1"/>
          </p:cNvCxnSpPr>
          <p:nvPr/>
        </p:nvCxnSpPr>
        <p:spPr>
          <a:xfrm>
            <a:off x="7523133" y="6532214"/>
            <a:ext cx="262500" cy="313800"/>
          </a:xfrm>
          <a:prstGeom prst="bentConnector3">
            <a:avLst>
              <a:gd fmla="val 5002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28" name="Google Shape;1528;p22"/>
          <p:cNvSpPr txBox="1"/>
          <p:nvPr/>
        </p:nvSpPr>
        <p:spPr>
          <a:xfrm>
            <a:off x="2223905" y="100956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529" name="Google Shape;1529;p22"/>
          <p:cNvSpPr txBox="1"/>
          <p:nvPr/>
        </p:nvSpPr>
        <p:spPr>
          <a:xfrm>
            <a:off x="5077202" y="984554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530" name="Google Shape;1530;p22"/>
          <p:cNvSpPr txBox="1"/>
          <p:nvPr/>
        </p:nvSpPr>
        <p:spPr>
          <a:xfrm>
            <a:off x="8599612" y="1009565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531" name="Google Shape;1531;p22"/>
          <p:cNvSpPr txBox="1"/>
          <p:nvPr/>
        </p:nvSpPr>
        <p:spPr>
          <a:xfrm>
            <a:off x="-28875" y="100956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532" name="Google Shape;1532;p22"/>
          <p:cNvSpPr/>
          <p:nvPr/>
        </p:nvSpPr>
        <p:spPr>
          <a:xfrm>
            <a:off x="5938044" y="7366782"/>
            <a:ext cx="6222833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 do IDEB: Anos Iniciais, finais e ensino médio, nota do ENEM dos alunos, Nº de Alunos, % de abandono, % Alunos por professores,  % Acesso a pré-escola, % Inclusão de alunos especiais, % Empregabilidade dos alunos</a:t>
            </a:r>
            <a:endParaRPr/>
          </a:p>
        </p:txBody>
      </p:sp>
      <p:sp>
        <p:nvSpPr>
          <p:cNvPr id="1533" name="Google Shape;1533;p22"/>
          <p:cNvSpPr/>
          <p:nvPr/>
        </p:nvSpPr>
        <p:spPr>
          <a:xfrm>
            <a:off x="464084" y="7427647"/>
            <a:ext cx="5327116" cy="954803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Educação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Educação, Indústria, Comércio e Qualificação Profissional</a:t>
            </a:r>
            <a:endParaRPr/>
          </a:p>
        </p:txBody>
      </p:sp>
      <p:grpSp>
        <p:nvGrpSpPr>
          <p:cNvPr id="1534" name="Google Shape;1534;p22"/>
          <p:cNvGrpSpPr/>
          <p:nvPr/>
        </p:nvGrpSpPr>
        <p:grpSpPr>
          <a:xfrm>
            <a:off x="464084" y="1482194"/>
            <a:ext cx="8179573" cy="1954093"/>
            <a:chOff x="400050" y="1500219"/>
            <a:chExt cx="8179573" cy="1954092"/>
          </a:xfrm>
        </p:grpSpPr>
        <p:grpSp>
          <p:nvGrpSpPr>
            <p:cNvPr id="1535" name="Google Shape;1535;p22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536" name="Google Shape;1536;p22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537" name="Google Shape;1537;p22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538" name="Google Shape;1538;p22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0" name="Google Shape;1540;p22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1" name="Google Shape;1541;p22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2" name="Google Shape;1542;p22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3" name="Google Shape;1543;p22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4" name="Google Shape;1544;p22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8" name="Google Shape;1548;p22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549" name="Google Shape;1549;p22"/>
          <p:cNvSpPr/>
          <p:nvPr/>
        </p:nvSpPr>
        <p:spPr>
          <a:xfrm>
            <a:off x="7822764" y="3987085"/>
            <a:ext cx="4361878" cy="62205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Estudo da viabilidade de privatização do sistema educacional municipal e governamental, via sistema de vouchers educacionais</a:t>
            </a:r>
            <a:endParaRPr/>
          </a:p>
        </p:txBody>
      </p:sp>
      <p:cxnSp>
        <p:nvCxnSpPr>
          <p:cNvPr id="1550" name="Google Shape;1550;p22"/>
          <p:cNvCxnSpPr>
            <a:stCxn id="1506" idx="3"/>
            <a:endCxn id="1549" idx="1"/>
          </p:cNvCxnSpPr>
          <p:nvPr/>
        </p:nvCxnSpPr>
        <p:spPr>
          <a:xfrm>
            <a:off x="7528431" y="2331866"/>
            <a:ext cx="294300" cy="1966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51" name="Google Shape;1551;p22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3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557" name="Google Shape;1557;p23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SEGURANÇA</a:t>
            </a:r>
            <a:endParaRPr/>
          </a:p>
        </p:txBody>
      </p:sp>
      <p:sp>
        <p:nvSpPr>
          <p:cNvPr id="1558" name="Google Shape;1558;p23"/>
          <p:cNvSpPr/>
          <p:nvPr/>
        </p:nvSpPr>
        <p:spPr>
          <a:xfrm>
            <a:off x="2611901" y="4185310"/>
            <a:ext cx="2125221" cy="1553841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 programa completo para reintegrar pessoas em situação de rua e usuários de drogas, promovendo inclusão social e melhorando os espaços públicos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9" name="Google Shape;1559;p23"/>
          <p:cNvCxnSpPr>
            <a:stCxn id="1558" idx="3"/>
            <a:endCxn id="1560" idx="1"/>
          </p:cNvCxnSpPr>
          <p:nvPr/>
        </p:nvCxnSpPr>
        <p:spPr>
          <a:xfrm flipH="1" rot="10800000">
            <a:off x="4737122" y="2792631"/>
            <a:ext cx="717600" cy="216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0" name="Google Shape;1560;p23"/>
          <p:cNvSpPr/>
          <p:nvPr/>
        </p:nvSpPr>
        <p:spPr>
          <a:xfrm>
            <a:off x="5454592" y="2335746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um programa interdisciplinar contínuo de reintegração social</a:t>
            </a:r>
            <a:endParaRPr/>
          </a:p>
        </p:txBody>
      </p:sp>
      <p:sp>
        <p:nvSpPr>
          <p:cNvPr id="1561" name="Google Shape;1561;p23"/>
          <p:cNvSpPr/>
          <p:nvPr/>
        </p:nvSpPr>
        <p:spPr>
          <a:xfrm>
            <a:off x="8260335" y="2812703"/>
            <a:ext cx="3677870" cy="47563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oferta de moradia temporária para o público alvo</a:t>
            </a:r>
            <a:endParaRPr/>
          </a:p>
        </p:txBody>
      </p:sp>
      <p:cxnSp>
        <p:nvCxnSpPr>
          <p:cNvPr id="1562" name="Google Shape;1562;p23"/>
          <p:cNvCxnSpPr>
            <a:stCxn id="1560" idx="3"/>
            <a:endCxn id="1561" idx="1"/>
          </p:cNvCxnSpPr>
          <p:nvPr/>
        </p:nvCxnSpPr>
        <p:spPr>
          <a:xfrm>
            <a:off x="7969192" y="2792655"/>
            <a:ext cx="291000" cy="2580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3" name="Google Shape;1563;p23"/>
          <p:cNvSpPr/>
          <p:nvPr/>
        </p:nvSpPr>
        <p:spPr>
          <a:xfrm>
            <a:off x="8260335" y="1514973"/>
            <a:ext cx="3677870" cy="431505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Levantamento do perfil dos moradores de rua e as causas para tal situação</a:t>
            </a:r>
            <a:endParaRPr/>
          </a:p>
        </p:txBody>
      </p:sp>
      <p:cxnSp>
        <p:nvCxnSpPr>
          <p:cNvPr id="1564" name="Google Shape;1564;p23"/>
          <p:cNvCxnSpPr>
            <a:stCxn id="1560" idx="3"/>
            <a:endCxn id="1563" idx="1"/>
          </p:cNvCxnSpPr>
          <p:nvPr/>
        </p:nvCxnSpPr>
        <p:spPr>
          <a:xfrm flipH="1" rot="10800000">
            <a:off x="7969192" y="1730654"/>
            <a:ext cx="291000" cy="10620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5" name="Google Shape;1565;p23"/>
          <p:cNvSpPr/>
          <p:nvPr/>
        </p:nvSpPr>
        <p:spPr>
          <a:xfrm>
            <a:off x="5454592" y="6255057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Revitalização dos espaços públicos para potencialização do uso em todos os dias e horários</a:t>
            </a:r>
            <a:endParaRPr/>
          </a:p>
        </p:txBody>
      </p:sp>
      <p:cxnSp>
        <p:nvCxnSpPr>
          <p:cNvPr id="1566" name="Google Shape;1566;p23"/>
          <p:cNvCxnSpPr>
            <a:stCxn id="1558" idx="3"/>
            <a:endCxn id="1565" idx="1"/>
          </p:cNvCxnSpPr>
          <p:nvPr/>
        </p:nvCxnSpPr>
        <p:spPr>
          <a:xfrm>
            <a:off x="4737122" y="4962231"/>
            <a:ext cx="717600" cy="17496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7" name="Google Shape;1567;p23"/>
          <p:cNvSpPr/>
          <p:nvPr/>
        </p:nvSpPr>
        <p:spPr>
          <a:xfrm>
            <a:off x="8260335" y="3381848"/>
            <a:ext cx="3677870" cy="50773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do acompanhamento integrado de saúde e assistência social</a:t>
            </a:r>
            <a:endParaRPr/>
          </a:p>
        </p:txBody>
      </p:sp>
      <p:cxnSp>
        <p:nvCxnSpPr>
          <p:cNvPr id="1568" name="Google Shape;1568;p23"/>
          <p:cNvCxnSpPr>
            <a:stCxn id="1560" idx="3"/>
            <a:endCxn id="1567" idx="1"/>
          </p:cNvCxnSpPr>
          <p:nvPr/>
        </p:nvCxnSpPr>
        <p:spPr>
          <a:xfrm>
            <a:off x="7969192" y="2792655"/>
            <a:ext cx="291000" cy="8430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9" name="Google Shape;1569;p23"/>
          <p:cNvSpPr/>
          <p:nvPr/>
        </p:nvSpPr>
        <p:spPr>
          <a:xfrm>
            <a:off x="8269945" y="5699347"/>
            <a:ext cx="3677870" cy="695911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 planejamento de gestão e melhoria de infraestrutura dos espaços e patrimônios públicos</a:t>
            </a:r>
            <a:endParaRPr/>
          </a:p>
        </p:txBody>
      </p:sp>
      <p:cxnSp>
        <p:nvCxnSpPr>
          <p:cNvPr id="1570" name="Google Shape;1570;p23"/>
          <p:cNvCxnSpPr>
            <a:stCxn id="1565" idx="3"/>
            <a:endCxn id="1569" idx="1"/>
          </p:cNvCxnSpPr>
          <p:nvPr/>
        </p:nvCxnSpPr>
        <p:spPr>
          <a:xfrm flipH="1" rot="10800000">
            <a:off x="7969192" y="6047166"/>
            <a:ext cx="300900" cy="6648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1" name="Google Shape;1571;p23"/>
          <p:cNvSpPr/>
          <p:nvPr/>
        </p:nvSpPr>
        <p:spPr>
          <a:xfrm>
            <a:off x="8269945" y="3998540"/>
            <a:ext cx="3677870" cy="6959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programas de capacitação profissional e reinserção ao mercado de trabalho</a:t>
            </a:r>
            <a:endParaRPr/>
          </a:p>
        </p:txBody>
      </p:sp>
      <p:cxnSp>
        <p:nvCxnSpPr>
          <p:cNvPr id="1572" name="Google Shape;1572;p23"/>
          <p:cNvCxnSpPr>
            <a:stCxn id="1560" idx="3"/>
            <a:endCxn id="1571" idx="1"/>
          </p:cNvCxnSpPr>
          <p:nvPr/>
        </p:nvCxnSpPr>
        <p:spPr>
          <a:xfrm>
            <a:off x="7969192" y="2792655"/>
            <a:ext cx="300900" cy="15537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3" name="Google Shape;1573;p23"/>
          <p:cNvSpPr/>
          <p:nvPr/>
        </p:nvSpPr>
        <p:spPr>
          <a:xfrm>
            <a:off x="8260335" y="1996976"/>
            <a:ext cx="3677870" cy="6959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completa da estratégia policial para retirada da população e combate ao tráfico de drogas</a:t>
            </a:r>
            <a:endParaRPr/>
          </a:p>
        </p:txBody>
      </p:sp>
      <p:cxnSp>
        <p:nvCxnSpPr>
          <p:cNvPr id="1574" name="Google Shape;1574;p23"/>
          <p:cNvCxnSpPr>
            <a:stCxn id="1560" idx="3"/>
            <a:endCxn id="1573" idx="1"/>
          </p:cNvCxnSpPr>
          <p:nvPr/>
        </p:nvCxnSpPr>
        <p:spPr>
          <a:xfrm flipH="1" rot="10800000">
            <a:off x="7969192" y="2345055"/>
            <a:ext cx="291000" cy="4476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5" name="Google Shape;1575;p23"/>
          <p:cNvSpPr/>
          <p:nvPr/>
        </p:nvSpPr>
        <p:spPr>
          <a:xfrm>
            <a:off x="8260335" y="6504549"/>
            <a:ext cx="3677870" cy="39211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medidas para aumento do uso, paisagismo e limpeza das áreas públicas</a:t>
            </a:r>
            <a:endParaRPr/>
          </a:p>
        </p:txBody>
      </p:sp>
      <p:cxnSp>
        <p:nvCxnSpPr>
          <p:cNvPr id="1576" name="Google Shape;1576;p23"/>
          <p:cNvCxnSpPr>
            <a:stCxn id="1565" idx="3"/>
            <a:endCxn id="1575" idx="1"/>
          </p:cNvCxnSpPr>
          <p:nvPr/>
        </p:nvCxnSpPr>
        <p:spPr>
          <a:xfrm flipH="1" rot="10800000">
            <a:off x="7969192" y="6700566"/>
            <a:ext cx="291000" cy="11400"/>
          </a:xfrm>
          <a:prstGeom prst="bentConnector3">
            <a:avLst>
              <a:gd fmla="val 5002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7" name="Google Shape;1577;p23"/>
          <p:cNvSpPr/>
          <p:nvPr/>
        </p:nvSpPr>
        <p:spPr>
          <a:xfrm>
            <a:off x="8260334" y="7019381"/>
            <a:ext cx="3677870" cy="45948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Potencializar a exploração comercial e turística nas áreas públicas</a:t>
            </a:r>
            <a:endParaRPr/>
          </a:p>
        </p:txBody>
      </p:sp>
      <p:cxnSp>
        <p:nvCxnSpPr>
          <p:cNvPr id="1578" name="Google Shape;1578;p23"/>
          <p:cNvCxnSpPr>
            <a:stCxn id="1565" idx="3"/>
            <a:endCxn id="1577" idx="1"/>
          </p:cNvCxnSpPr>
          <p:nvPr/>
        </p:nvCxnSpPr>
        <p:spPr>
          <a:xfrm>
            <a:off x="7969192" y="6711966"/>
            <a:ext cx="291000" cy="537300"/>
          </a:xfrm>
          <a:prstGeom prst="bentConnector3">
            <a:avLst>
              <a:gd fmla="val 5002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9" name="Google Shape;1579;p23"/>
          <p:cNvSpPr/>
          <p:nvPr/>
        </p:nvSpPr>
        <p:spPr>
          <a:xfrm>
            <a:off x="291990" y="4100973"/>
            <a:ext cx="2125222" cy="1738269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Estruturar um sistema onde todas as pessoas em situação de rua e usuários de drogas tenham a oportunidade de reconstruir suas vidas, alcançando a plena inclusão social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0" name="Google Shape;1580;p23"/>
          <p:cNvCxnSpPr>
            <a:stCxn id="1579" idx="3"/>
            <a:endCxn id="1558" idx="1"/>
          </p:cNvCxnSpPr>
          <p:nvPr/>
        </p:nvCxnSpPr>
        <p:spPr>
          <a:xfrm flipH="1" rot="10800000">
            <a:off x="2417212" y="4962308"/>
            <a:ext cx="194700" cy="7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81" name="Google Shape;1581;p23"/>
          <p:cNvSpPr txBox="1"/>
          <p:nvPr/>
        </p:nvSpPr>
        <p:spPr>
          <a:xfrm>
            <a:off x="2604636" y="1313183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582" name="Google Shape;1582;p23"/>
          <p:cNvSpPr txBox="1"/>
          <p:nvPr/>
        </p:nvSpPr>
        <p:spPr>
          <a:xfrm>
            <a:off x="5718381" y="1119378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583" name="Google Shape;1583;p23"/>
          <p:cNvSpPr txBox="1"/>
          <p:nvPr/>
        </p:nvSpPr>
        <p:spPr>
          <a:xfrm>
            <a:off x="8695178" y="1135617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584" name="Google Shape;1584;p23"/>
          <p:cNvSpPr txBox="1"/>
          <p:nvPr/>
        </p:nvSpPr>
        <p:spPr>
          <a:xfrm>
            <a:off x="84858" y="1293280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585" name="Google Shape;1585;p23"/>
          <p:cNvSpPr/>
          <p:nvPr/>
        </p:nvSpPr>
        <p:spPr>
          <a:xfrm>
            <a:off x="6343128" y="7680448"/>
            <a:ext cx="5604687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Pessoas em situação de rua, % Pessoas integradas em redes de apoio comunitário, % Pessoas nos programas de reabilitação, % Pessoas nos Programas Educacionais, % Pessoas reinseridas no mercado de trabalho, % Pessoas afirmadas no mercado de trabalho, % Pessoas alojadas em casas de assistência e abrigo</a:t>
            </a:r>
            <a:endParaRPr/>
          </a:p>
        </p:txBody>
      </p:sp>
      <p:sp>
        <p:nvSpPr>
          <p:cNvPr id="1586" name="Google Shape;1586;p23"/>
          <p:cNvSpPr/>
          <p:nvPr/>
        </p:nvSpPr>
        <p:spPr>
          <a:xfrm>
            <a:off x="291990" y="7730210"/>
            <a:ext cx="5797083" cy="104537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Segurança, Educação, Economia, Urbanismo e Mobilidade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Políticas Públicas Sociais, Cidadania e Segurança Pública, Infraestrutura e Planejamento, Indústria, Comércio e Qualificação Profissional, Educação,  </a:t>
            </a:r>
            <a:endParaRPr/>
          </a:p>
        </p:txBody>
      </p:sp>
      <p:grpSp>
        <p:nvGrpSpPr>
          <p:cNvPr id="1587" name="Google Shape;1587;p23"/>
          <p:cNvGrpSpPr/>
          <p:nvPr/>
        </p:nvGrpSpPr>
        <p:grpSpPr>
          <a:xfrm>
            <a:off x="294192" y="1871295"/>
            <a:ext cx="8179573" cy="1954093"/>
            <a:chOff x="400050" y="1500219"/>
            <a:chExt cx="8179573" cy="1954092"/>
          </a:xfrm>
        </p:grpSpPr>
        <p:grpSp>
          <p:nvGrpSpPr>
            <p:cNvPr id="1588" name="Google Shape;1588;p23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589" name="Google Shape;1589;p23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590" name="Google Shape;1590;p23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591" name="Google Shape;1591;p23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592" name="Google Shape;1592;p23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23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23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23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23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7" name="Google Shape;1597;p23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3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1" name="Google Shape;1601;p23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602" name="Google Shape;1602;p23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4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608" name="Google Shape;1608;p24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SEGURANÇA</a:t>
            </a:r>
            <a:endParaRPr/>
          </a:p>
        </p:txBody>
      </p:sp>
      <p:sp>
        <p:nvSpPr>
          <p:cNvPr id="1609" name="Google Shape;1609;p24"/>
          <p:cNvSpPr/>
          <p:nvPr/>
        </p:nvSpPr>
        <p:spPr>
          <a:xfrm>
            <a:off x="3062486" y="4015853"/>
            <a:ext cx="2059266" cy="1891235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Adotar policiamento comunitário e tecnologias de monitoramento inteligente para garantir segurança pública de excelência, respeitando a privacidade dos cidadãos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0" name="Google Shape;1610;p24"/>
          <p:cNvCxnSpPr>
            <a:stCxn id="1609" idx="3"/>
            <a:endCxn id="1611" idx="1"/>
          </p:cNvCxnSpPr>
          <p:nvPr/>
        </p:nvCxnSpPr>
        <p:spPr>
          <a:xfrm flipH="1" rot="10800000">
            <a:off x="5121752" y="3486671"/>
            <a:ext cx="293700" cy="1474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1" name="Google Shape;1611;p24"/>
          <p:cNvSpPr/>
          <p:nvPr/>
        </p:nvSpPr>
        <p:spPr>
          <a:xfrm>
            <a:off x="5415560" y="3029797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 o sistema de segurança pública mais robusto</a:t>
            </a:r>
            <a:endParaRPr/>
          </a:p>
        </p:txBody>
      </p:sp>
      <p:sp>
        <p:nvSpPr>
          <p:cNvPr id="1612" name="Google Shape;1612;p24"/>
          <p:cNvSpPr/>
          <p:nvPr/>
        </p:nvSpPr>
        <p:spPr>
          <a:xfrm>
            <a:off x="5415560" y="5572266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estratégias indiretas de auxílio a segurança pública</a:t>
            </a:r>
            <a:endParaRPr/>
          </a:p>
        </p:txBody>
      </p:sp>
      <p:cxnSp>
        <p:nvCxnSpPr>
          <p:cNvPr id="1613" name="Google Shape;1613;p24"/>
          <p:cNvCxnSpPr>
            <a:stCxn id="1609" idx="3"/>
            <a:endCxn id="1612" idx="1"/>
          </p:cNvCxnSpPr>
          <p:nvPr/>
        </p:nvCxnSpPr>
        <p:spPr>
          <a:xfrm>
            <a:off x="5121752" y="4961471"/>
            <a:ext cx="293700" cy="10677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4" name="Google Shape;1614;p24"/>
          <p:cNvSpPr/>
          <p:nvPr/>
        </p:nvSpPr>
        <p:spPr>
          <a:xfrm>
            <a:off x="8153189" y="2486388"/>
            <a:ext cx="3677870" cy="55027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Replanejamento da ação policial e dos equipamentos de segurança na região</a:t>
            </a:r>
            <a:endParaRPr/>
          </a:p>
        </p:txBody>
      </p:sp>
      <p:cxnSp>
        <p:nvCxnSpPr>
          <p:cNvPr id="1615" name="Google Shape;1615;p24"/>
          <p:cNvCxnSpPr>
            <a:stCxn id="1611" idx="3"/>
            <a:endCxn id="1614" idx="1"/>
          </p:cNvCxnSpPr>
          <p:nvPr/>
        </p:nvCxnSpPr>
        <p:spPr>
          <a:xfrm flipH="1" rot="10800000">
            <a:off x="7930160" y="2761606"/>
            <a:ext cx="222900" cy="7251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6" name="Google Shape;1616;p24"/>
          <p:cNvSpPr/>
          <p:nvPr/>
        </p:nvSpPr>
        <p:spPr>
          <a:xfrm>
            <a:off x="8153189" y="3150303"/>
            <a:ext cx="3677870" cy="51503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o investimento em tecnologia de monitoramento no setor</a:t>
            </a:r>
            <a:endParaRPr/>
          </a:p>
        </p:txBody>
      </p:sp>
      <p:cxnSp>
        <p:nvCxnSpPr>
          <p:cNvPr id="1617" name="Google Shape;1617;p24"/>
          <p:cNvCxnSpPr>
            <a:stCxn id="1611" idx="3"/>
            <a:endCxn id="1616" idx="1"/>
          </p:cNvCxnSpPr>
          <p:nvPr/>
        </p:nvCxnSpPr>
        <p:spPr>
          <a:xfrm flipH="1" rot="10800000">
            <a:off x="7930160" y="3407806"/>
            <a:ext cx="222900" cy="789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8" name="Google Shape;1618;p24"/>
          <p:cNvSpPr/>
          <p:nvPr/>
        </p:nvSpPr>
        <p:spPr>
          <a:xfrm>
            <a:off x="8150093" y="4219304"/>
            <a:ext cx="3677870" cy="51551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 sistema de gestão participativa que facilite a comunicação com os moradores</a:t>
            </a:r>
            <a:endParaRPr/>
          </a:p>
        </p:txBody>
      </p:sp>
      <p:cxnSp>
        <p:nvCxnSpPr>
          <p:cNvPr id="1619" name="Google Shape;1619;p24"/>
          <p:cNvCxnSpPr>
            <a:stCxn id="1611" idx="3"/>
            <a:endCxn id="1618" idx="1"/>
          </p:cNvCxnSpPr>
          <p:nvPr/>
        </p:nvCxnSpPr>
        <p:spPr>
          <a:xfrm>
            <a:off x="7930160" y="3486706"/>
            <a:ext cx="219900" cy="99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0" name="Google Shape;1620;p24"/>
          <p:cNvSpPr/>
          <p:nvPr/>
        </p:nvSpPr>
        <p:spPr>
          <a:xfrm>
            <a:off x="327952" y="4015853"/>
            <a:ext cx="2373229" cy="1891234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a cidade como um modelo de excelência em segurança pública no âmbito estadual, garantindo a proteção dos cidadãos sem comprometer a privacidade de seus moradores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1" name="Google Shape;1621;p24"/>
          <p:cNvCxnSpPr>
            <a:stCxn id="1620" idx="3"/>
            <a:endCxn id="1609" idx="1"/>
          </p:cNvCxnSpPr>
          <p:nvPr/>
        </p:nvCxnSpPr>
        <p:spPr>
          <a:xfrm>
            <a:off x="2701181" y="4961470"/>
            <a:ext cx="361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2" name="Google Shape;1622;p24"/>
          <p:cNvSpPr/>
          <p:nvPr/>
        </p:nvSpPr>
        <p:spPr>
          <a:xfrm>
            <a:off x="8150093" y="3763583"/>
            <a:ext cx="3677870" cy="36269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a implementação da “Muralha Digital” </a:t>
            </a:r>
            <a:endParaRPr/>
          </a:p>
        </p:txBody>
      </p:sp>
      <p:cxnSp>
        <p:nvCxnSpPr>
          <p:cNvPr id="1623" name="Google Shape;1623;p24"/>
          <p:cNvCxnSpPr>
            <a:stCxn id="1611" idx="3"/>
            <a:endCxn id="1622" idx="1"/>
          </p:cNvCxnSpPr>
          <p:nvPr/>
        </p:nvCxnSpPr>
        <p:spPr>
          <a:xfrm>
            <a:off x="7930160" y="3486706"/>
            <a:ext cx="219900" cy="4581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4" name="Google Shape;1624;p24"/>
          <p:cNvSpPr/>
          <p:nvPr/>
        </p:nvSpPr>
        <p:spPr>
          <a:xfrm>
            <a:off x="8150093" y="4795632"/>
            <a:ext cx="3677870" cy="58364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reuniões regulares entre a polícia e a comunidade para discutir questões de segurança</a:t>
            </a:r>
            <a:endParaRPr/>
          </a:p>
        </p:txBody>
      </p:sp>
      <p:sp>
        <p:nvSpPr>
          <p:cNvPr id="1625" name="Google Shape;1625;p24"/>
          <p:cNvSpPr/>
          <p:nvPr/>
        </p:nvSpPr>
        <p:spPr>
          <a:xfrm>
            <a:off x="8153189" y="5467923"/>
            <a:ext cx="3677870" cy="91823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programas escolares que abordem tópicos como prevenção ao uso de drogas, violência, bullying e outros comportamentos de risco</a:t>
            </a:r>
            <a:endParaRPr/>
          </a:p>
        </p:txBody>
      </p:sp>
      <p:sp>
        <p:nvSpPr>
          <p:cNvPr id="1626" name="Google Shape;1626;p24"/>
          <p:cNvSpPr/>
          <p:nvPr/>
        </p:nvSpPr>
        <p:spPr>
          <a:xfrm>
            <a:off x="8153189" y="6474801"/>
            <a:ext cx="3677870" cy="91823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a participação cívica e a conscientização política entre os jovens, capacitando-os a influenciar positivamente suas comunidades</a:t>
            </a:r>
            <a:endParaRPr/>
          </a:p>
        </p:txBody>
      </p:sp>
      <p:cxnSp>
        <p:nvCxnSpPr>
          <p:cNvPr id="1627" name="Google Shape;1627;p24"/>
          <p:cNvCxnSpPr>
            <a:stCxn id="1612" idx="3"/>
            <a:endCxn id="1624" idx="1"/>
          </p:cNvCxnSpPr>
          <p:nvPr/>
        </p:nvCxnSpPr>
        <p:spPr>
          <a:xfrm flipH="1" rot="10800000">
            <a:off x="7930160" y="5087475"/>
            <a:ext cx="219900" cy="9417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8" name="Google Shape;1628;p24"/>
          <p:cNvCxnSpPr>
            <a:stCxn id="1612" idx="3"/>
            <a:endCxn id="1625" idx="1"/>
          </p:cNvCxnSpPr>
          <p:nvPr/>
        </p:nvCxnSpPr>
        <p:spPr>
          <a:xfrm flipH="1" rot="10800000">
            <a:off x="7930160" y="5927175"/>
            <a:ext cx="222900" cy="1020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29" name="Google Shape;1629;p24"/>
          <p:cNvCxnSpPr>
            <a:stCxn id="1612" idx="3"/>
            <a:endCxn id="1626" idx="1"/>
          </p:cNvCxnSpPr>
          <p:nvPr/>
        </p:nvCxnSpPr>
        <p:spPr>
          <a:xfrm>
            <a:off x="7930160" y="6029175"/>
            <a:ext cx="222900" cy="904800"/>
          </a:xfrm>
          <a:prstGeom prst="bentConnector3">
            <a:avLst>
              <a:gd fmla="val 5002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0" name="Google Shape;1630;p24"/>
          <p:cNvSpPr txBox="1"/>
          <p:nvPr/>
        </p:nvSpPr>
        <p:spPr>
          <a:xfrm>
            <a:off x="2979880" y="984554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631" name="Google Shape;1631;p24"/>
          <p:cNvSpPr txBox="1"/>
          <p:nvPr/>
        </p:nvSpPr>
        <p:spPr>
          <a:xfrm>
            <a:off x="5758634" y="995836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632" name="Google Shape;1632;p24"/>
          <p:cNvSpPr txBox="1"/>
          <p:nvPr/>
        </p:nvSpPr>
        <p:spPr>
          <a:xfrm>
            <a:off x="8759825" y="984554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633" name="Google Shape;1633;p24"/>
          <p:cNvSpPr txBox="1"/>
          <p:nvPr/>
        </p:nvSpPr>
        <p:spPr>
          <a:xfrm>
            <a:off x="331643" y="921844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634" name="Google Shape;1634;p24"/>
          <p:cNvSpPr/>
          <p:nvPr/>
        </p:nvSpPr>
        <p:spPr>
          <a:xfrm>
            <a:off x="5704696" y="7617538"/>
            <a:ext cx="6222833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Homicídios, % Latrocínio,% Furto, %Abigeato, %Furto, %Estelionato, % Vítimas </a:t>
            </a:r>
            <a:endParaRPr/>
          </a:p>
        </p:txBody>
      </p:sp>
      <p:sp>
        <p:nvSpPr>
          <p:cNvPr id="1635" name="Google Shape;1635;p24"/>
          <p:cNvSpPr/>
          <p:nvPr/>
        </p:nvSpPr>
        <p:spPr>
          <a:xfrm>
            <a:off x="327952" y="7617538"/>
            <a:ext cx="5264167" cy="104537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Segurança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Políticas Públicas Sociais, Cidadania e Segurança Pública.</a:t>
            </a:r>
            <a:endParaRPr/>
          </a:p>
        </p:txBody>
      </p:sp>
      <p:grpSp>
        <p:nvGrpSpPr>
          <p:cNvPr id="1636" name="Google Shape;1636;p24"/>
          <p:cNvGrpSpPr/>
          <p:nvPr/>
        </p:nvGrpSpPr>
        <p:grpSpPr>
          <a:xfrm>
            <a:off x="331643" y="1419175"/>
            <a:ext cx="8179573" cy="1954093"/>
            <a:chOff x="400050" y="1500219"/>
            <a:chExt cx="8179573" cy="1954092"/>
          </a:xfrm>
        </p:grpSpPr>
        <p:grpSp>
          <p:nvGrpSpPr>
            <p:cNvPr id="1637" name="Google Shape;1637;p24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638" name="Google Shape;1638;p24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639" name="Google Shape;1639;p24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640" name="Google Shape;1640;p24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641" name="Google Shape;1641;p24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24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24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24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24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6" name="Google Shape;1646;p24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4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4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0" name="Google Shape;1650;p24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651" name="Google Shape;1651;p24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5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657" name="Google Shape;1657;p25"/>
          <p:cNvSpPr txBox="1"/>
          <p:nvPr>
            <p:ph idx="1" type="body"/>
          </p:nvPr>
        </p:nvSpPr>
        <p:spPr>
          <a:xfrm>
            <a:off x="564367" y="809373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SAÚDE</a:t>
            </a:r>
            <a:endParaRPr/>
          </a:p>
        </p:txBody>
      </p:sp>
      <p:cxnSp>
        <p:nvCxnSpPr>
          <p:cNvPr id="1658" name="Google Shape;1658;p25"/>
          <p:cNvCxnSpPr>
            <a:stCxn id="1659" idx="3"/>
            <a:endCxn id="1660" idx="1"/>
          </p:cNvCxnSpPr>
          <p:nvPr/>
        </p:nvCxnSpPr>
        <p:spPr>
          <a:xfrm flipH="1" rot="10800000">
            <a:off x="7304449" y="1506453"/>
            <a:ext cx="480300" cy="5421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1" name="Google Shape;1661;p25"/>
          <p:cNvCxnSpPr>
            <a:stCxn id="1659" idx="3"/>
            <a:endCxn id="1662" idx="1"/>
          </p:cNvCxnSpPr>
          <p:nvPr/>
        </p:nvCxnSpPr>
        <p:spPr>
          <a:xfrm flipH="1" rot="10800000">
            <a:off x="7304449" y="1875753"/>
            <a:ext cx="480300" cy="1728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3" name="Google Shape;1663;p25"/>
          <p:cNvSpPr/>
          <p:nvPr/>
        </p:nvSpPr>
        <p:spPr>
          <a:xfrm>
            <a:off x="258693" y="4444602"/>
            <a:ext cx="1964548" cy="1516542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referência no atendimento da saúde regional, garantindo atendimento de qualidade de acordo com as expectativas de crescimento urbano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4" name="Google Shape;1664;p25"/>
          <p:cNvCxnSpPr>
            <a:stCxn id="1663" idx="3"/>
            <a:endCxn id="1665" idx="1"/>
          </p:cNvCxnSpPr>
          <p:nvPr/>
        </p:nvCxnSpPr>
        <p:spPr>
          <a:xfrm>
            <a:off x="2223241" y="5202873"/>
            <a:ext cx="735600" cy="16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5" name="Google Shape;1665;p25"/>
          <p:cNvSpPr/>
          <p:nvPr/>
        </p:nvSpPr>
        <p:spPr>
          <a:xfrm>
            <a:off x="2958778" y="4571186"/>
            <a:ext cx="1806004" cy="1295784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Melhorar  a qualidade da prestação de serviços de saúde em escala municipal e regional</a:t>
            </a:r>
            <a:endParaRPr/>
          </a:p>
        </p:txBody>
      </p:sp>
      <p:sp>
        <p:nvSpPr>
          <p:cNvPr id="1659" name="Google Shape;1659;p25"/>
          <p:cNvSpPr/>
          <p:nvPr/>
        </p:nvSpPr>
        <p:spPr>
          <a:xfrm>
            <a:off x="5318901" y="1700597"/>
            <a:ext cx="1985548" cy="69591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Educacional e Formação Profissional</a:t>
            </a:r>
            <a:endParaRPr/>
          </a:p>
        </p:txBody>
      </p:sp>
      <p:cxnSp>
        <p:nvCxnSpPr>
          <p:cNvPr id="1666" name="Google Shape;1666;p25"/>
          <p:cNvCxnSpPr>
            <a:endCxn id="1659" idx="1"/>
          </p:cNvCxnSpPr>
          <p:nvPr/>
        </p:nvCxnSpPr>
        <p:spPr>
          <a:xfrm rot="-5400000">
            <a:off x="3323601" y="3473553"/>
            <a:ext cx="3420300" cy="5703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0" name="Google Shape;1660;p25"/>
          <p:cNvSpPr/>
          <p:nvPr/>
        </p:nvSpPr>
        <p:spPr>
          <a:xfrm>
            <a:off x="7784823" y="1285980"/>
            <a:ext cx="4361878" cy="440928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maior integração entre as universidades locais e o setor hospitalar</a:t>
            </a:r>
            <a:endParaRPr/>
          </a:p>
        </p:txBody>
      </p:sp>
      <p:sp>
        <p:nvSpPr>
          <p:cNvPr id="1662" name="Google Shape;1662;p25"/>
          <p:cNvSpPr/>
          <p:nvPr/>
        </p:nvSpPr>
        <p:spPr>
          <a:xfrm>
            <a:off x="7784823" y="1743750"/>
            <a:ext cx="4361878" cy="26412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linhas de pesquisas na área da saúde</a:t>
            </a:r>
            <a:endParaRPr/>
          </a:p>
        </p:txBody>
      </p:sp>
      <p:sp>
        <p:nvSpPr>
          <p:cNvPr id="1667" name="Google Shape;1667;p25"/>
          <p:cNvSpPr/>
          <p:nvPr/>
        </p:nvSpPr>
        <p:spPr>
          <a:xfrm>
            <a:off x="7784823" y="2038067"/>
            <a:ext cx="4361878" cy="358441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estratégias para aumento na  formação técnica</a:t>
            </a:r>
            <a:endParaRPr/>
          </a:p>
        </p:txBody>
      </p:sp>
      <p:cxnSp>
        <p:nvCxnSpPr>
          <p:cNvPr id="1668" name="Google Shape;1668;p25"/>
          <p:cNvCxnSpPr>
            <a:stCxn id="1659" idx="3"/>
            <a:endCxn id="1667" idx="1"/>
          </p:cNvCxnSpPr>
          <p:nvPr/>
        </p:nvCxnSpPr>
        <p:spPr>
          <a:xfrm>
            <a:off x="7304449" y="2048553"/>
            <a:ext cx="480300" cy="168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9" name="Google Shape;1669;p25"/>
          <p:cNvSpPr/>
          <p:nvPr/>
        </p:nvSpPr>
        <p:spPr>
          <a:xfrm>
            <a:off x="7784823" y="2411653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Parcerias com o setor privado para ampliação da oferta de cursos de especialização</a:t>
            </a:r>
            <a:endParaRPr/>
          </a:p>
        </p:txBody>
      </p:sp>
      <p:cxnSp>
        <p:nvCxnSpPr>
          <p:cNvPr id="1670" name="Google Shape;1670;p25"/>
          <p:cNvCxnSpPr>
            <a:stCxn id="1659" idx="3"/>
            <a:endCxn id="1669" idx="1"/>
          </p:cNvCxnSpPr>
          <p:nvPr/>
        </p:nvCxnSpPr>
        <p:spPr>
          <a:xfrm>
            <a:off x="7304449" y="2048553"/>
            <a:ext cx="480300" cy="5697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1" name="Google Shape;1671;p25"/>
          <p:cNvSpPr/>
          <p:nvPr/>
        </p:nvSpPr>
        <p:spPr>
          <a:xfrm>
            <a:off x="5318901" y="3962063"/>
            <a:ext cx="2001755" cy="584726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um Plano Municipal Digital integrativo</a:t>
            </a:r>
            <a:endParaRPr/>
          </a:p>
        </p:txBody>
      </p:sp>
      <p:cxnSp>
        <p:nvCxnSpPr>
          <p:cNvPr id="1672" name="Google Shape;1672;p25"/>
          <p:cNvCxnSpPr>
            <a:endCxn id="1671" idx="1"/>
          </p:cNvCxnSpPr>
          <p:nvPr/>
        </p:nvCxnSpPr>
        <p:spPr>
          <a:xfrm rot="-5400000">
            <a:off x="4517901" y="4501326"/>
            <a:ext cx="1047900" cy="554100"/>
          </a:xfrm>
          <a:prstGeom prst="bentConnector3">
            <a:avLst>
              <a:gd fmla="val 11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3" name="Google Shape;1673;p25"/>
          <p:cNvSpPr/>
          <p:nvPr/>
        </p:nvSpPr>
        <p:spPr>
          <a:xfrm>
            <a:off x="7786926" y="3617568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Mapear as necessidades atuais e futuras para unidades de pronto atendimento e hospitais</a:t>
            </a:r>
            <a:endParaRPr/>
          </a:p>
        </p:txBody>
      </p:sp>
      <p:cxnSp>
        <p:nvCxnSpPr>
          <p:cNvPr id="1674" name="Google Shape;1674;p25"/>
          <p:cNvCxnSpPr>
            <a:stCxn id="1671" idx="3"/>
            <a:endCxn id="1673" idx="1"/>
          </p:cNvCxnSpPr>
          <p:nvPr/>
        </p:nvCxnSpPr>
        <p:spPr>
          <a:xfrm flipH="1" rot="10800000">
            <a:off x="7320656" y="3823926"/>
            <a:ext cx="466200" cy="430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5" name="Google Shape;1675;p25"/>
          <p:cNvSpPr/>
          <p:nvPr/>
        </p:nvSpPr>
        <p:spPr>
          <a:xfrm>
            <a:off x="7801031" y="4064051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soluções tecnológicas de triagem digital para agilizar o atendimento primário</a:t>
            </a:r>
            <a:endParaRPr/>
          </a:p>
        </p:txBody>
      </p:sp>
      <p:sp>
        <p:nvSpPr>
          <p:cNvPr id="1676" name="Google Shape;1676;p25"/>
          <p:cNvSpPr/>
          <p:nvPr/>
        </p:nvSpPr>
        <p:spPr>
          <a:xfrm>
            <a:off x="7801031" y="4487026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uma plataforma para monitorar a disponibilidade de leitos em tempo real</a:t>
            </a:r>
            <a:endParaRPr/>
          </a:p>
        </p:txBody>
      </p:sp>
      <p:sp>
        <p:nvSpPr>
          <p:cNvPr id="1677" name="Google Shape;1677;p25"/>
          <p:cNvSpPr/>
          <p:nvPr/>
        </p:nvSpPr>
        <p:spPr>
          <a:xfrm>
            <a:off x="7801031" y="4951565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um sistema de agendamento online para consultas, exames e procedimentos</a:t>
            </a:r>
            <a:endParaRPr/>
          </a:p>
        </p:txBody>
      </p:sp>
      <p:sp>
        <p:nvSpPr>
          <p:cNvPr id="1678" name="Google Shape;1678;p25"/>
          <p:cNvSpPr/>
          <p:nvPr/>
        </p:nvSpPr>
        <p:spPr>
          <a:xfrm>
            <a:off x="7801031" y="5385927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Rastrear a localização dos pacientes de forma segura e consentida</a:t>
            </a:r>
            <a:endParaRPr/>
          </a:p>
        </p:txBody>
      </p:sp>
      <p:cxnSp>
        <p:nvCxnSpPr>
          <p:cNvPr id="1679" name="Google Shape;1679;p25"/>
          <p:cNvCxnSpPr>
            <a:stCxn id="1671" idx="3"/>
            <a:endCxn id="1675" idx="1"/>
          </p:cNvCxnSpPr>
          <p:nvPr/>
        </p:nvCxnSpPr>
        <p:spPr>
          <a:xfrm>
            <a:off x="7320656" y="4254426"/>
            <a:ext cx="480300" cy="16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0" name="Google Shape;1680;p25"/>
          <p:cNvCxnSpPr>
            <a:stCxn id="1671" idx="3"/>
            <a:endCxn id="1676" idx="1"/>
          </p:cNvCxnSpPr>
          <p:nvPr/>
        </p:nvCxnSpPr>
        <p:spPr>
          <a:xfrm>
            <a:off x="7320656" y="4254426"/>
            <a:ext cx="480300" cy="439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1" name="Google Shape;1681;p25"/>
          <p:cNvCxnSpPr>
            <a:stCxn id="1671" idx="3"/>
            <a:endCxn id="1677" idx="1"/>
          </p:cNvCxnSpPr>
          <p:nvPr/>
        </p:nvCxnSpPr>
        <p:spPr>
          <a:xfrm>
            <a:off x="7320656" y="4254426"/>
            <a:ext cx="480300" cy="903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2" name="Google Shape;1682;p25"/>
          <p:cNvCxnSpPr>
            <a:stCxn id="1671" idx="3"/>
            <a:endCxn id="1678" idx="1"/>
          </p:cNvCxnSpPr>
          <p:nvPr/>
        </p:nvCxnSpPr>
        <p:spPr>
          <a:xfrm>
            <a:off x="7320656" y="4254426"/>
            <a:ext cx="480300" cy="13380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3" name="Google Shape;1683;p25"/>
          <p:cNvSpPr/>
          <p:nvPr/>
        </p:nvSpPr>
        <p:spPr>
          <a:xfrm>
            <a:off x="5378703" y="6536284"/>
            <a:ext cx="2001755" cy="1026589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uma estratégia de saúde preventiva universal</a:t>
            </a:r>
            <a:endParaRPr/>
          </a:p>
        </p:txBody>
      </p:sp>
      <p:cxnSp>
        <p:nvCxnSpPr>
          <p:cNvPr id="1684" name="Google Shape;1684;p25"/>
          <p:cNvCxnSpPr>
            <a:stCxn id="1683" idx="3"/>
            <a:endCxn id="1685" idx="1"/>
          </p:cNvCxnSpPr>
          <p:nvPr/>
        </p:nvCxnSpPr>
        <p:spPr>
          <a:xfrm>
            <a:off x="7380458" y="7049579"/>
            <a:ext cx="406500" cy="12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6" name="Google Shape;1686;p25"/>
          <p:cNvSpPr/>
          <p:nvPr/>
        </p:nvSpPr>
        <p:spPr>
          <a:xfrm>
            <a:off x="7786926" y="7287509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um programa de vacinação abrangente e acessível para toda a população</a:t>
            </a:r>
            <a:endParaRPr/>
          </a:p>
        </p:txBody>
      </p:sp>
      <p:sp>
        <p:nvSpPr>
          <p:cNvPr id="1687" name="Google Shape;1687;p25"/>
          <p:cNvSpPr/>
          <p:nvPr/>
        </p:nvSpPr>
        <p:spPr>
          <a:xfrm>
            <a:off x="7786926" y="7731266"/>
            <a:ext cx="4361878" cy="582880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espaços públicos para atividades físicas, promover o transporte ativo e oferecer programas de incentivo à prática regular de exercícios</a:t>
            </a:r>
            <a:endParaRPr/>
          </a:p>
        </p:txBody>
      </p:sp>
      <p:sp>
        <p:nvSpPr>
          <p:cNvPr id="1688" name="Google Shape;1688;p25"/>
          <p:cNvSpPr/>
          <p:nvPr/>
        </p:nvSpPr>
        <p:spPr>
          <a:xfrm>
            <a:off x="7786926" y="8341536"/>
            <a:ext cx="4361878" cy="60152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Colaborar com escolas, empresas, organizações comunitárias e outros setores para ampliar o alcance das ações de prevenção</a:t>
            </a:r>
            <a:endParaRPr/>
          </a:p>
        </p:txBody>
      </p:sp>
      <p:cxnSp>
        <p:nvCxnSpPr>
          <p:cNvPr id="1689" name="Google Shape;1689;p25"/>
          <p:cNvCxnSpPr>
            <a:stCxn id="1683" idx="3"/>
            <a:endCxn id="1686" idx="1"/>
          </p:cNvCxnSpPr>
          <p:nvPr/>
        </p:nvCxnSpPr>
        <p:spPr>
          <a:xfrm>
            <a:off x="7380458" y="7049579"/>
            <a:ext cx="406500" cy="444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90" name="Google Shape;1690;p25"/>
          <p:cNvCxnSpPr>
            <a:stCxn id="1683" idx="3"/>
            <a:endCxn id="1687" idx="1"/>
          </p:cNvCxnSpPr>
          <p:nvPr/>
        </p:nvCxnSpPr>
        <p:spPr>
          <a:xfrm>
            <a:off x="7380458" y="7049579"/>
            <a:ext cx="406500" cy="9732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91" name="Google Shape;1691;p25"/>
          <p:cNvCxnSpPr>
            <a:stCxn id="1683" idx="3"/>
            <a:endCxn id="1688" idx="1"/>
          </p:cNvCxnSpPr>
          <p:nvPr/>
        </p:nvCxnSpPr>
        <p:spPr>
          <a:xfrm>
            <a:off x="7380458" y="7049579"/>
            <a:ext cx="406500" cy="15927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5" name="Google Shape;1685;p25"/>
          <p:cNvSpPr/>
          <p:nvPr/>
        </p:nvSpPr>
        <p:spPr>
          <a:xfrm>
            <a:off x="7786926" y="6855532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dos principais fatores de risco e as doenças mais prevalentes</a:t>
            </a:r>
            <a:endParaRPr/>
          </a:p>
        </p:txBody>
      </p:sp>
      <p:cxnSp>
        <p:nvCxnSpPr>
          <p:cNvPr id="1692" name="Google Shape;1692;p25"/>
          <p:cNvCxnSpPr>
            <a:endCxn id="1683" idx="1"/>
          </p:cNvCxnSpPr>
          <p:nvPr/>
        </p:nvCxnSpPr>
        <p:spPr>
          <a:xfrm flipH="1" rot="-5400000">
            <a:off x="4198053" y="5868929"/>
            <a:ext cx="1747500" cy="613800"/>
          </a:xfrm>
          <a:prstGeom prst="bentConnector3">
            <a:avLst>
              <a:gd fmla="val 7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3" name="Google Shape;1693;p25"/>
          <p:cNvSpPr/>
          <p:nvPr/>
        </p:nvSpPr>
        <p:spPr>
          <a:xfrm>
            <a:off x="7786926" y="5801137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vacinal contínuo de todos os cadastrados </a:t>
            </a:r>
            <a:endParaRPr/>
          </a:p>
        </p:txBody>
      </p:sp>
      <p:cxnSp>
        <p:nvCxnSpPr>
          <p:cNvPr id="1694" name="Google Shape;1694;p25"/>
          <p:cNvCxnSpPr>
            <a:stCxn id="1671" idx="3"/>
            <a:endCxn id="1693" idx="1"/>
          </p:cNvCxnSpPr>
          <p:nvPr/>
        </p:nvCxnSpPr>
        <p:spPr>
          <a:xfrm>
            <a:off x="7320656" y="4254426"/>
            <a:ext cx="466200" cy="175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5" name="Google Shape;1695;p25"/>
          <p:cNvSpPr txBox="1"/>
          <p:nvPr/>
        </p:nvSpPr>
        <p:spPr>
          <a:xfrm>
            <a:off x="2692020" y="1069968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696" name="Google Shape;1696;p25"/>
          <p:cNvSpPr txBox="1"/>
          <p:nvPr/>
        </p:nvSpPr>
        <p:spPr>
          <a:xfrm>
            <a:off x="5377459" y="1103526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697" name="Google Shape;1697;p25"/>
          <p:cNvSpPr txBox="1"/>
          <p:nvPr/>
        </p:nvSpPr>
        <p:spPr>
          <a:xfrm>
            <a:off x="8507201" y="985249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698" name="Google Shape;1698;p25"/>
          <p:cNvSpPr txBox="1"/>
          <p:nvPr/>
        </p:nvSpPr>
        <p:spPr>
          <a:xfrm>
            <a:off x="-1523" y="1108069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699" name="Google Shape;1699;p25"/>
          <p:cNvSpPr/>
          <p:nvPr/>
        </p:nvSpPr>
        <p:spPr>
          <a:xfrm>
            <a:off x="203420" y="7618541"/>
            <a:ext cx="6124463" cy="1621778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IDH-M, % Pacientes por local de residência, % Profissionais atuando que foram formados na cidade, Taxa de mortalidade por causa, % Cobertura Vacinal, Índice de satisfação de atendimento, Nº de Leitos por habitantes, % Ocupação de leitos, % da população com planos de saúde, % da população com exames preventivos atualizados, % da população com IMC adequado, Tempo médio de espera por demanda, % dos Atendimentos feitos por telemedicina, % dos Acessos feitos pelas plataformas digitais de saúde, % Cobertura do sistema de monitoramento SIG</a:t>
            </a:r>
            <a:endParaRPr/>
          </a:p>
        </p:txBody>
      </p:sp>
      <p:sp>
        <p:nvSpPr>
          <p:cNvPr id="1700" name="Google Shape;1700;p25"/>
          <p:cNvSpPr/>
          <p:nvPr/>
        </p:nvSpPr>
        <p:spPr>
          <a:xfrm>
            <a:off x="203420" y="6459759"/>
            <a:ext cx="3791552" cy="1038276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Saúde, Educação, Urbanismo e mobilidade.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Esportes, Educação.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Fundação Municipal de Saúde </a:t>
            </a:r>
            <a:endParaRPr/>
          </a:p>
        </p:txBody>
      </p:sp>
      <p:grpSp>
        <p:nvGrpSpPr>
          <p:cNvPr id="1701" name="Google Shape;1701;p25"/>
          <p:cNvGrpSpPr/>
          <p:nvPr/>
        </p:nvGrpSpPr>
        <p:grpSpPr>
          <a:xfrm>
            <a:off x="258693" y="1886996"/>
            <a:ext cx="8179573" cy="1954093"/>
            <a:chOff x="400050" y="1500219"/>
            <a:chExt cx="8179573" cy="1954092"/>
          </a:xfrm>
        </p:grpSpPr>
        <p:grpSp>
          <p:nvGrpSpPr>
            <p:cNvPr id="1702" name="Google Shape;1702;p25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703" name="Google Shape;1703;p25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704" name="Google Shape;1704;p25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705" name="Google Shape;1705;p25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706" name="Google Shape;1706;p25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25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25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25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25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11" name="Google Shape;1711;p25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5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5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716" name="Google Shape;1716;p25"/>
          <p:cNvSpPr/>
          <p:nvPr/>
        </p:nvSpPr>
        <p:spPr>
          <a:xfrm>
            <a:off x="7769250" y="6230418"/>
            <a:ext cx="4361878" cy="551971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Implementação de um sistema abrangente para o acompanhamento do histórico de atendimento dos pacientes em toda a rede de saúde pública</a:t>
            </a:r>
            <a:endParaRPr/>
          </a:p>
        </p:txBody>
      </p:sp>
      <p:cxnSp>
        <p:nvCxnSpPr>
          <p:cNvPr id="1717" name="Google Shape;1717;p25"/>
          <p:cNvCxnSpPr>
            <a:stCxn id="1671" idx="3"/>
            <a:endCxn id="1716" idx="1"/>
          </p:cNvCxnSpPr>
          <p:nvPr/>
        </p:nvCxnSpPr>
        <p:spPr>
          <a:xfrm>
            <a:off x="7320656" y="4254426"/>
            <a:ext cx="448500" cy="22521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18" name="Google Shape;1718;p25"/>
          <p:cNvSpPr/>
          <p:nvPr/>
        </p:nvSpPr>
        <p:spPr>
          <a:xfrm>
            <a:off x="7769250" y="2874088"/>
            <a:ext cx="4361878" cy="70915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centro de telemedicina/ tele consulta especializada para suporte a estrutura de atenção primária e especialidades/ multiespecialidades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9" name="Google Shape;1719;p25"/>
          <p:cNvCxnSpPr>
            <a:stCxn id="1671" idx="3"/>
            <a:endCxn id="1718" idx="1"/>
          </p:cNvCxnSpPr>
          <p:nvPr/>
        </p:nvCxnSpPr>
        <p:spPr>
          <a:xfrm flipH="1" rot="10800000">
            <a:off x="7320656" y="3228726"/>
            <a:ext cx="448500" cy="10257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26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725" name="Google Shape;1725;p26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SAÚDE</a:t>
            </a:r>
            <a:endParaRPr/>
          </a:p>
        </p:txBody>
      </p:sp>
      <p:sp>
        <p:nvSpPr>
          <p:cNvPr id="1726" name="Google Shape;1726;p26"/>
          <p:cNvSpPr/>
          <p:nvPr/>
        </p:nvSpPr>
        <p:spPr>
          <a:xfrm>
            <a:off x="563255" y="6113143"/>
            <a:ext cx="1806004" cy="968038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Impulsionamento da economia local por meio de um setor de saúde de referência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7" name="Google Shape;1727;p26"/>
          <p:cNvCxnSpPr>
            <a:stCxn id="1726" idx="3"/>
            <a:endCxn id="1728" idx="1"/>
          </p:cNvCxnSpPr>
          <p:nvPr/>
        </p:nvCxnSpPr>
        <p:spPr>
          <a:xfrm>
            <a:off x="2369259" y="6597162"/>
            <a:ext cx="462000" cy="4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28" name="Google Shape;1728;p26"/>
          <p:cNvSpPr/>
          <p:nvPr/>
        </p:nvSpPr>
        <p:spPr>
          <a:xfrm>
            <a:off x="2831145" y="6263725"/>
            <a:ext cx="2128016" cy="758281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do Turismo Hospitalar e Excelência em Serviços</a:t>
            </a:r>
            <a:endParaRPr/>
          </a:p>
        </p:txBody>
      </p:sp>
      <p:sp>
        <p:nvSpPr>
          <p:cNvPr id="1729" name="Google Shape;1729;p26"/>
          <p:cNvSpPr/>
          <p:nvPr/>
        </p:nvSpPr>
        <p:spPr>
          <a:xfrm>
            <a:off x="5496923" y="6070388"/>
            <a:ext cx="1806004" cy="112940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 de parcerias com empresas do segmento de turismo hospitalar</a:t>
            </a:r>
            <a:endParaRPr/>
          </a:p>
        </p:txBody>
      </p:sp>
      <p:cxnSp>
        <p:nvCxnSpPr>
          <p:cNvPr id="1730" name="Google Shape;1730;p26"/>
          <p:cNvCxnSpPr>
            <a:stCxn id="1728" idx="3"/>
            <a:endCxn id="1729" idx="1"/>
          </p:cNvCxnSpPr>
          <p:nvPr/>
        </p:nvCxnSpPr>
        <p:spPr>
          <a:xfrm flipH="1" rot="10800000">
            <a:off x="4959161" y="6635066"/>
            <a:ext cx="537900" cy="78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1" name="Google Shape;1731;p26"/>
          <p:cNvSpPr/>
          <p:nvPr/>
        </p:nvSpPr>
        <p:spPr>
          <a:xfrm>
            <a:off x="7705190" y="5772285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pacotes que incluam serviços médicos, acomodação, transporte e assistência durante a estadia </a:t>
            </a:r>
            <a:endParaRPr/>
          </a:p>
        </p:txBody>
      </p:sp>
      <p:cxnSp>
        <p:nvCxnSpPr>
          <p:cNvPr id="1732" name="Google Shape;1732;p26"/>
          <p:cNvCxnSpPr>
            <a:stCxn id="1729" idx="3"/>
            <a:endCxn id="1731" idx="1"/>
          </p:cNvCxnSpPr>
          <p:nvPr/>
        </p:nvCxnSpPr>
        <p:spPr>
          <a:xfrm flipH="1" rot="10800000">
            <a:off x="7302927" y="6002688"/>
            <a:ext cx="402300" cy="6324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3" name="Google Shape;1733;p26"/>
          <p:cNvSpPr/>
          <p:nvPr/>
        </p:nvSpPr>
        <p:spPr>
          <a:xfrm>
            <a:off x="7705190" y="6280855"/>
            <a:ext cx="4361878" cy="36201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Investir na criação de áreas de espera e quartos de pacientes confortáveis e bem equipados</a:t>
            </a:r>
            <a:endParaRPr/>
          </a:p>
        </p:txBody>
      </p:sp>
      <p:sp>
        <p:nvSpPr>
          <p:cNvPr id="1734" name="Google Shape;1734;p26"/>
          <p:cNvSpPr/>
          <p:nvPr/>
        </p:nvSpPr>
        <p:spPr>
          <a:xfrm>
            <a:off x="7705190" y="6676773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consultas de acompanhamento via telemedicina para pacientes visitantes após o tratamento</a:t>
            </a:r>
            <a:endParaRPr/>
          </a:p>
        </p:txBody>
      </p:sp>
      <p:cxnSp>
        <p:nvCxnSpPr>
          <p:cNvPr id="1735" name="Google Shape;1735;p26"/>
          <p:cNvCxnSpPr>
            <a:stCxn id="1729" idx="3"/>
            <a:endCxn id="1733" idx="1"/>
          </p:cNvCxnSpPr>
          <p:nvPr/>
        </p:nvCxnSpPr>
        <p:spPr>
          <a:xfrm flipH="1" rot="10800000">
            <a:off x="7302927" y="6461988"/>
            <a:ext cx="402300" cy="1731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6" name="Google Shape;1736;p26"/>
          <p:cNvCxnSpPr>
            <a:stCxn id="1729" idx="3"/>
            <a:endCxn id="1734" idx="1"/>
          </p:cNvCxnSpPr>
          <p:nvPr/>
        </p:nvCxnSpPr>
        <p:spPr>
          <a:xfrm>
            <a:off x="7302927" y="6635088"/>
            <a:ext cx="402300" cy="2481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7" name="Google Shape;1737;p26"/>
          <p:cNvSpPr/>
          <p:nvPr/>
        </p:nvSpPr>
        <p:spPr>
          <a:xfrm>
            <a:off x="7705190" y="7145609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campanhas de marketing desse serviço prestado no município</a:t>
            </a:r>
            <a:endParaRPr/>
          </a:p>
        </p:txBody>
      </p:sp>
      <p:cxnSp>
        <p:nvCxnSpPr>
          <p:cNvPr id="1738" name="Google Shape;1738;p26"/>
          <p:cNvCxnSpPr>
            <a:stCxn id="1729" idx="3"/>
            <a:endCxn id="1737" idx="1"/>
          </p:cNvCxnSpPr>
          <p:nvPr/>
        </p:nvCxnSpPr>
        <p:spPr>
          <a:xfrm>
            <a:off x="7302927" y="6635088"/>
            <a:ext cx="402300" cy="717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9" name="Google Shape;1739;p26"/>
          <p:cNvSpPr/>
          <p:nvPr/>
        </p:nvSpPr>
        <p:spPr>
          <a:xfrm>
            <a:off x="7705190" y="5440626"/>
            <a:ext cx="4361878" cy="30114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incentivos para a instalação de empresas do setor</a:t>
            </a:r>
            <a:endParaRPr/>
          </a:p>
        </p:txBody>
      </p:sp>
      <p:cxnSp>
        <p:nvCxnSpPr>
          <p:cNvPr id="1740" name="Google Shape;1740;p26"/>
          <p:cNvCxnSpPr>
            <a:stCxn id="1729" idx="3"/>
            <a:endCxn id="1739" idx="1"/>
          </p:cNvCxnSpPr>
          <p:nvPr/>
        </p:nvCxnSpPr>
        <p:spPr>
          <a:xfrm flipH="1" rot="10800000">
            <a:off x="7302927" y="5591088"/>
            <a:ext cx="402300" cy="1044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1" name="Google Shape;1741;p26"/>
          <p:cNvSpPr/>
          <p:nvPr/>
        </p:nvSpPr>
        <p:spPr>
          <a:xfrm>
            <a:off x="573894" y="3507292"/>
            <a:ext cx="1795365" cy="1951191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referência no atendimento da saúde regional, garantindo atendimento de qualidade de acordo com as expectativas de crescimento urbano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2" name="Google Shape;1742;p26"/>
          <p:cNvCxnSpPr>
            <a:stCxn id="1741" idx="3"/>
            <a:endCxn id="1743" idx="1"/>
          </p:cNvCxnSpPr>
          <p:nvPr/>
        </p:nvCxnSpPr>
        <p:spPr>
          <a:xfrm flipH="1" rot="10800000">
            <a:off x="2369259" y="4154088"/>
            <a:ext cx="614400" cy="328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3" name="Google Shape;1743;p26"/>
          <p:cNvSpPr/>
          <p:nvPr/>
        </p:nvSpPr>
        <p:spPr>
          <a:xfrm>
            <a:off x="2983550" y="3712118"/>
            <a:ext cx="1970288" cy="883757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as atividades de prestação de serviços de saúde</a:t>
            </a:r>
            <a:endParaRPr/>
          </a:p>
        </p:txBody>
      </p:sp>
      <p:sp>
        <p:nvSpPr>
          <p:cNvPr id="1744" name="Google Shape;1744;p26"/>
          <p:cNvSpPr/>
          <p:nvPr/>
        </p:nvSpPr>
        <p:spPr>
          <a:xfrm>
            <a:off x="7705162" y="1398531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Centralização de Dados e Informações do setor de saúde</a:t>
            </a:r>
            <a:endParaRPr/>
          </a:p>
        </p:txBody>
      </p:sp>
      <p:sp>
        <p:nvSpPr>
          <p:cNvPr id="1745" name="Google Shape;1745;p26"/>
          <p:cNvSpPr/>
          <p:nvPr/>
        </p:nvSpPr>
        <p:spPr>
          <a:xfrm>
            <a:off x="5443385" y="1916268"/>
            <a:ext cx="1825309" cy="988969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Centralização da gestão da saúde da cidade</a:t>
            </a:r>
            <a:endParaRPr/>
          </a:p>
        </p:txBody>
      </p:sp>
      <p:cxnSp>
        <p:nvCxnSpPr>
          <p:cNvPr id="1746" name="Google Shape;1746;p26"/>
          <p:cNvCxnSpPr>
            <a:stCxn id="1743" idx="3"/>
            <a:endCxn id="1745" idx="1"/>
          </p:cNvCxnSpPr>
          <p:nvPr/>
        </p:nvCxnSpPr>
        <p:spPr>
          <a:xfrm flipH="1" rot="10800000">
            <a:off x="4953838" y="2410696"/>
            <a:ext cx="489600" cy="1743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47" name="Google Shape;1747;p26"/>
          <p:cNvSpPr/>
          <p:nvPr/>
        </p:nvSpPr>
        <p:spPr>
          <a:xfrm>
            <a:off x="7704752" y="1827085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em tempo real para rastrear o fluxo de pacientes em unidades de saúde e hospitais</a:t>
            </a:r>
            <a:endParaRPr/>
          </a:p>
        </p:txBody>
      </p:sp>
      <p:sp>
        <p:nvSpPr>
          <p:cNvPr id="1748" name="Google Shape;1748;p26"/>
          <p:cNvSpPr/>
          <p:nvPr/>
        </p:nvSpPr>
        <p:spPr>
          <a:xfrm>
            <a:off x="7705162" y="2264381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de estoque de medicamentos e equipamentos, monitorando níveis e prazos de validade</a:t>
            </a:r>
            <a:endParaRPr/>
          </a:p>
        </p:txBody>
      </p:sp>
      <p:sp>
        <p:nvSpPr>
          <p:cNvPr id="1749" name="Google Shape;1749;p26"/>
          <p:cNvSpPr/>
          <p:nvPr/>
        </p:nvSpPr>
        <p:spPr>
          <a:xfrm>
            <a:off x="7705162" y="2698743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uma plataforma de comunicação interna </a:t>
            </a:r>
            <a:endParaRPr/>
          </a:p>
        </p:txBody>
      </p:sp>
      <p:sp>
        <p:nvSpPr>
          <p:cNvPr id="1750" name="Google Shape;1750;p26"/>
          <p:cNvSpPr/>
          <p:nvPr/>
        </p:nvSpPr>
        <p:spPr>
          <a:xfrm>
            <a:off x="7705600" y="3609648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parcerias público privadas para ampliação de infraestrutura de saúde</a:t>
            </a:r>
            <a:endParaRPr/>
          </a:p>
        </p:txBody>
      </p:sp>
      <p:sp>
        <p:nvSpPr>
          <p:cNvPr id="1751" name="Google Shape;1751;p26"/>
          <p:cNvSpPr/>
          <p:nvPr/>
        </p:nvSpPr>
        <p:spPr>
          <a:xfrm>
            <a:off x="7705600" y="4038117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Aproximação com o setor de planejamento urbano da cidade</a:t>
            </a:r>
            <a:endParaRPr/>
          </a:p>
        </p:txBody>
      </p:sp>
      <p:sp>
        <p:nvSpPr>
          <p:cNvPr id="1752" name="Google Shape;1752;p26"/>
          <p:cNvSpPr/>
          <p:nvPr/>
        </p:nvSpPr>
        <p:spPr>
          <a:xfrm>
            <a:off x="7705600" y="4476694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Identificação da demanda por infraestrutura por meio de indicadores do sistema de gestão centralizada</a:t>
            </a:r>
            <a:endParaRPr/>
          </a:p>
        </p:txBody>
      </p:sp>
      <p:cxnSp>
        <p:nvCxnSpPr>
          <p:cNvPr id="1753" name="Google Shape;1753;p26"/>
          <p:cNvCxnSpPr>
            <a:stCxn id="1745" idx="3"/>
            <a:endCxn id="1744" idx="1"/>
          </p:cNvCxnSpPr>
          <p:nvPr/>
        </p:nvCxnSpPr>
        <p:spPr>
          <a:xfrm flipH="1" rot="10800000">
            <a:off x="7268694" y="1604953"/>
            <a:ext cx="436500" cy="8058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4" name="Google Shape;1754;p26"/>
          <p:cNvCxnSpPr>
            <a:stCxn id="1745" idx="3"/>
            <a:endCxn id="1747" idx="1"/>
          </p:cNvCxnSpPr>
          <p:nvPr/>
        </p:nvCxnSpPr>
        <p:spPr>
          <a:xfrm flipH="1" rot="10800000">
            <a:off x="7268694" y="2033653"/>
            <a:ext cx="436200" cy="3771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5" name="Google Shape;1755;p26"/>
          <p:cNvCxnSpPr>
            <a:stCxn id="1745" idx="3"/>
            <a:endCxn id="1748" idx="1"/>
          </p:cNvCxnSpPr>
          <p:nvPr/>
        </p:nvCxnSpPr>
        <p:spPr>
          <a:xfrm>
            <a:off x="7268694" y="2410753"/>
            <a:ext cx="436500" cy="600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6" name="Google Shape;1756;p26"/>
          <p:cNvCxnSpPr>
            <a:stCxn id="1745" idx="3"/>
            <a:endCxn id="1749" idx="1"/>
          </p:cNvCxnSpPr>
          <p:nvPr/>
        </p:nvCxnSpPr>
        <p:spPr>
          <a:xfrm>
            <a:off x="7268694" y="2410753"/>
            <a:ext cx="436500" cy="494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57" name="Google Shape;1757;p26"/>
          <p:cNvSpPr/>
          <p:nvPr/>
        </p:nvSpPr>
        <p:spPr>
          <a:xfrm>
            <a:off x="5443385" y="3769480"/>
            <a:ext cx="1825309" cy="81414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da infraestrutura de saúde de maneira estratégica</a:t>
            </a:r>
            <a:endParaRPr/>
          </a:p>
        </p:txBody>
      </p:sp>
      <p:cxnSp>
        <p:nvCxnSpPr>
          <p:cNvPr id="1758" name="Google Shape;1758;p26"/>
          <p:cNvCxnSpPr>
            <a:stCxn id="1757" idx="3"/>
            <a:endCxn id="1750" idx="1"/>
          </p:cNvCxnSpPr>
          <p:nvPr/>
        </p:nvCxnSpPr>
        <p:spPr>
          <a:xfrm flipH="1" rot="10800000">
            <a:off x="7268694" y="3816251"/>
            <a:ext cx="436800" cy="3603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9" name="Google Shape;1759;p26"/>
          <p:cNvCxnSpPr>
            <a:stCxn id="1757" idx="3"/>
            <a:endCxn id="1751" idx="1"/>
          </p:cNvCxnSpPr>
          <p:nvPr/>
        </p:nvCxnSpPr>
        <p:spPr>
          <a:xfrm>
            <a:off x="7268694" y="4176551"/>
            <a:ext cx="436800" cy="681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0" name="Google Shape;1760;p26"/>
          <p:cNvCxnSpPr>
            <a:stCxn id="1757" idx="3"/>
            <a:endCxn id="1752" idx="1"/>
          </p:cNvCxnSpPr>
          <p:nvPr/>
        </p:nvCxnSpPr>
        <p:spPr>
          <a:xfrm>
            <a:off x="7268694" y="4176551"/>
            <a:ext cx="436800" cy="5067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1" name="Google Shape;1761;p26"/>
          <p:cNvCxnSpPr>
            <a:stCxn id="1743" idx="3"/>
            <a:endCxn id="1757" idx="1"/>
          </p:cNvCxnSpPr>
          <p:nvPr/>
        </p:nvCxnSpPr>
        <p:spPr>
          <a:xfrm>
            <a:off x="4953838" y="4153997"/>
            <a:ext cx="489600" cy="225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2" name="Google Shape;1762;p26"/>
          <p:cNvCxnSpPr>
            <a:stCxn id="1757" idx="3"/>
            <a:endCxn id="1763" idx="1"/>
          </p:cNvCxnSpPr>
          <p:nvPr/>
        </p:nvCxnSpPr>
        <p:spPr>
          <a:xfrm>
            <a:off x="7268694" y="4176551"/>
            <a:ext cx="436500" cy="95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64" name="Google Shape;1764;p26"/>
          <p:cNvSpPr txBox="1"/>
          <p:nvPr/>
        </p:nvSpPr>
        <p:spPr>
          <a:xfrm>
            <a:off x="2621484" y="898271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765" name="Google Shape;1765;p26"/>
          <p:cNvSpPr txBox="1"/>
          <p:nvPr/>
        </p:nvSpPr>
        <p:spPr>
          <a:xfrm>
            <a:off x="5361895" y="944429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766" name="Google Shape;1766;p26"/>
          <p:cNvSpPr txBox="1"/>
          <p:nvPr/>
        </p:nvSpPr>
        <p:spPr>
          <a:xfrm>
            <a:off x="8316448" y="921736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767" name="Google Shape;1767;p26"/>
          <p:cNvSpPr txBox="1"/>
          <p:nvPr/>
        </p:nvSpPr>
        <p:spPr>
          <a:xfrm>
            <a:off x="530786" y="974705"/>
            <a:ext cx="2351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763" name="Google Shape;1763;p26"/>
          <p:cNvSpPr/>
          <p:nvPr/>
        </p:nvSpPr>
        <p:spPr>
          <a:xfrm>
            <a:off x="7705190" y="4920965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 para a instalação de empresas privadas no setor de saúde no município</a:t>
            </a:r>
            <a:endParaRPr/>
          </a:p>
        </p:txBody>
      </p:sp>
      <p:sp>
        <p:nvSpPr>
          <p:cNvPr id="1768" name="Google Shape;1768;p26"/>
          <p:cNvSpPr/>
          <p:nvPr/>
        </p:nvSpPr>
        <p:spPr>
          <a:xfrm>
            <a:off x="6081891" y="7702006"/>
            <a:ext cx="5984739" cy="1037857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quartos de espera, N de quarto de pacientes, % dos atendimentos via telemedicina, % pacientes atendidos que moram fora de Ponta Grossa, % Arrecadação do setor, Nº de pacotes de turismo hospitalar</a:t>
            </a:r>
            <a:endParaRPr/>
          </a:p>
        </p:txBody>
      </p:sp>
      <p:sp>
        <p:nvSpPr>
          <p:cNvPr id="1769" name="Google Shape;1769;p26"/>
          <p:cNvSpPr/>
          <p:nvPr/>
        </p:nvSpPr>
        <p:spPr>
          <a:xfrm>
            <a:off x="605715" y="7712972"/>
            <a:ext cx="5243541" cy="1046347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Infraestrutura, Urbanismo e Mobilidade, Saúde, Turismo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Infraestrutura e Planejamento, Serviços Públicos, Turismo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Fundação Municipal de Saúde </a:t>
            </a:r>
            <a:endParaRPr/>
          </a:p>
        </p:txBody>
      </p:sp>
      <p:grpSp>
        <p:nvGrpSpPr>
          <p:cNvPr id="1770" name="Google Shape;1770;p26"/>
          <p:cNvGrpSpPr/>
          <p:nvPr/>
        </p:nvGrpSpPr>
        <p:grpSpPr>
          <a:xfrm>
            <a:off x="577837" y="1418065"/>
            <a:ext cx="8179573" cy="1954093"/>
            <a:chOff x="400050" y="1500219"/>
            <a:chExt cx="8179573" cy="1954092"/>
          </a:xfrm>
        </p:grpSpPr>
        <p:grpSp>
          <p:nvGrpSpPr>
            <p:cNvPr id="1771" name="Google Shape;1771;p26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772" name="Google Shape;1772;p26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773" name="Google Shape;1773;p26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774" name="Google Shape;1774;p26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775" name="Google Shape;1775;p26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26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26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26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26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0" name="Google Shape;1780;p26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26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26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4" name="Google Shape;1784;p26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785" name="Google Shape;1785;p26"/>
          <p:cNvSpPr/>
          <p:nvPr/>
        </p:nvSpPr>
        <p:spPr>
          <a:xfrm>
            <a:off x="7705600" y="3143134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do sistema de fila do SUS, dados e informações municipais ao sistema estadual </a:t>
            </a:r>
            <a:endParaRPr/>
          </a:p>
        </p:txBody>
      </p:sp>
      <p:cxnSp>
        <p:nvCxnSpPr>
          <p:cNvPr id="1786" name="Google Shape;1786;p26"/>
          <p:cNvCxnSpPr>
            <a:stCxn id="1745" idx="3"/>
            <a:endCxn id="1785" idx="1"/>
          </p:cNvCxnSpPr>
          <p:nvPr/>
        </p:nvCxnSpPr>
        <p:spPr>
          <a:xfrm>
            <a:off x="7268694" y="2410753"/>
            <a:ext cx="436800" cy="9390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7" name="Google Shape;1787;p26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27"/>
          <p:cNvSpPr txBox="1"/>
          <p:nvPr>
            <p:ph idx="3" type="body"/>
          </p:nvPr>
        </p:nvSpPr>
        <p:spPr>
          <a:xfrm>
            <a:off x="283726" y="362423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793" name="Google Shape;1793;p27"/>
          <p:cNvSpPr txBox="1"/>
          <p:nvPr>
            <p:ph idx="1" type="body"/>
          </p:nvPr>
        </p:nvSpPr>
        <p:spPr>
          <a:xfrm>
            <a:off x="325989" y="820787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GOVERNANÇA</a:t>
            </a:r>
            <a:endParaRPr/>
          </a:p>
        </p:txBody>
      </p:sp>
      <p:sp>
        <p:nvSpPr>
          <p:cNvPr id="1794" name="Google Shape;1794;p27"/>
          <p:cNvSpPr txBox="1"/>
          <p:nvPr/>
        </p:nvSpPr>
        <p:spPr>
          <a:xfrm>
            <a:off x="3015245" y="1065083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795" name="Google Shape;1795;p27"/>
          <p:cNvSpPr txBox="1"/>
          <p:nvPr/>
        </p:nvSpPr>
        <p:spPr>
          <a:xfrm>
            <a:off x="5262900" y="1080020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796" name="Google Shape;1796;p27"/>
          <p:cNvSpPr txBox="1"/>
          <p:nvPr/>
        </p:nvSpPr>
        <p:spPr>
          <a:xfrm>
            <a:off x="8299897" y="1055233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797" name="Google Shape;1797;p27"/>
          <p:cNvSpPr txBox="1"/>
          <p:nvPr/>
        </p:nvSpPr>
        <p:spPr>
          <a:xfrm>
            <a:off x="372919" y="105111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798" name="Google Shape;1798;p27"/>
          <p:cNvSpPr/>
          <p:nvPr/>
        </p:nvSpPr>
        <p:spPr>
          <a:xfrm>
            <a:off x="397654" y="4363084"/>
            <a:ext cx="2520409" cy="1623634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Alcançar maior eficiência e coordenação nas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do plano estratégico</a:t>
            </a: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proporcionando transparência nas decisões e processos, visando atingir os objetivos de forma mais eficaz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27"/>
          <p:cNvSpPr/>
          <p:nvPr/>
        </p:nvSpPr>
        <p:spPr>
          <a:xfrm>
            <a:off x="7550103" y="3124676"/>
            <a:ext cx="4361878" cy="64815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sequência a digitalização de todos os processos da prefeitura</a:t>
            </a:r>
            <a:endParaRPr/>
          </a:p>
        </p:txBody>
      </p:sp>
      <p:cxnSp>
        <p:nvCxnSpPr>
          <p:cNvPr id="1800" name="Google Shape;1800;p27"/>
          <p:cNvCxnSpPr>
            <a:stCxn id="1801" idx="3"/>
            <a:endCxn id="1799" idx="1"/>
          </p:cNvCxnSpPr>
          <p:nvPr/>
        </p:nvCxnSpPr>
        <p:spPr>
          <a:xfrm flipH="1" rot="10800000">
            <a:off x="7279941" y="3448661"/>
            <a:ext cx="270300" cy="670500"/>
          </a:xfrm>
          <a:prstGeom prst="bentConnector3">
            <a:avLst>
              <a:gd fmla="val 4997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1" name="Google Shape;1801;p27"/>
          <p:cNvSpPr/>
          <p:nvPr/>
        </p:nvSpPr>
        <p:spPr>
          <a:xfrm>
            <a:off x="5261088" y="3771205"/>
            <a:ext cx="2018853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da gestão pública transparente</a:t>
            </a:r>
            <a:endParaRPr/>
          </a:p>
        </p:txBody>
      </p:sp>
      <p:sp>
        <p:nvSpPr>
          <p:cNvPr id="1802" name="Google Shape;1802;p27"/>
          <p:cNvSpPr/>
          <p:nvPr/>
        </p:nvSpPr>
        <p:spPr>
          <a:xfrm>
            <a:off x="7550103" y="3879925"/>
            <a:ext cx="4361878" cy="60864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 dos espaços públicos virtuais (retirada de  informações e páginas desatualizadas e atualização e clareza nas páginas novas)</a:t>
            </a:r>
            <a:endParaRPr/>
          </a:p>
        </p:txBody>
      </p:sp>
      <p:sp>
        <p:nvSpPr>
          <p:cNvPr id="1803" name="Google Shape;1803;p27"/>
          <p:cNvSpPr/>
          <p:nvPr/>
        </p:nvSpPr>
        <p:spPr>
          <a:xfrm>
            <a:off x="7550103" y="4610982"/>
            <a:ext cx="4361878" cy="48675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dos dados da prefeitura em uma plataforma única</a:t>
            </a:r>
            <a:endParaRPr/>
          </a:p>
        </p:txBody>
      </p:sp>
      <p:cxnSp>
        <p:nvCxnSpPr>
          <p:cNvPr id="1804" name="Google Shape;1804;p27"/>
          <p:cNvCxnSpPr>
            <a:stCxn id="1798" idx="3"/>
            <a:endCxn id="1805" idx="1"/>
          </p:cNvCxnSpPr>
          <p:nvPr/>
        </p:nvCxnSpPr>
        <p:spPr>
          <a:xfrm>
            <a:off x="2918063" y="5174901"/>
            <a:ext cx="456600" cy="6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5" name="Google Shape;1805;p27"/>
          <p:cNvSpPr/>
          <p:nvPr/>
        </p:nvSpPr>
        <p:spPr>
          <a:xfrm>
            <a:off x="3374801" y="4363084"/>
            <a:ext cx="1329734" cy="1623634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Plano de comunicação e informação </a:t>
            </a:r>
            <a:endParaRPr/>
          </a:p>
        </p:txBody>
      </p:sp>
      <p:cxnSp>
        <p:nvCxnSpPr>
          <p:cNvPr id="1806" name="Google Shape;1806;p27"/>
          <p:cNvCxnSpPr>
            <a:stCxn id="1805" idx="3"/>
            <a:endCxn id="1801" idx="1"/>
          </p:cNvCxnSpPr>
          <p:nvPr/>
        </p:nvCxnSpPr>
        <p:spPr>
          <a:xfrm flipH="1" rot="10800000">
            <a:off x="4704535" y="4119201"/>
            <a:ext cx="556500" cy="10557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7" name="Google Shape;1807;p27"/>
          <p:cNvCxnSpPr>
            <a:stCxn id="1801" idx="3"/>
            <a:endCxn id="1802" idx="1"/>
          </p:cNvCxnSpPr>
          <p:nvPr/>
        </p:nvCxnSpPr>
        <p:spPr>
          <a:xfrm>
            <a:off x="7279941" y="4119161"/>
            <a:ext cx="270300" cy="65100"/>
          </a:xfrm>
          <a:prstGeom prst="bentConnector3">
            <a:avLst>
              <a:gd fmla="val 4997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8" name="Google Shape;1808;p27"/>
          <p:cNvCxnSpPr>
            <a:stCxn id="1801" idx="3"/>
            <a:endCxn id="1803" idx="1"/>
          </p:cNvCxnSpPr>
          <p:nvPr/>
        </p:nvCxnSpPr>
        <p:spPr>
          <a:xfrm>
            <a:off x="7279941" y="4119161"/>
            <a:ext cx="270300" cy="735300"/>
          </a:xfrm>
          <a:prstGeom prst="bentConnector3">
            <a:avLst>
              <a:gd fmla="val 4997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9" name="Google Shape;1809;p27"/>
          <p:cNvSpPr/>
          <p:nvPr/>
        </p:nvSpPr>
        <p:spPr>
          <a:xfrm>
            <a:off x="5261088" y="6175675"/>
            <a:ext cx="2018853" cy="819498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de estratégias de divulgação ativa da cidade como um todo</a:t>
            </a:r>
            <a:endParaRPr/>
          </a:p>
        </p:txBody>
      </p:sp>
      <p:sp>
        <p:nvSpPr>
          <p:cNvPr id="1810" name="Google Shape;1810;p27"/>
          <p:cNvSpPr/>
          <p:nvPr/>
        </p:nvSpPr>
        <p:spPr>
          <a:xfrm>
            <a:off x="7550103" y="5603646"/>
            <a:ext cx="4361878" cy="50880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e gerenciamento contínuo de canais nas principais mídias sociais</a:t>
            </a:r>
            <a:endParaRPr/>
          </a:p>
        </p:txBody>
      </p:sp>
      <p:sp>
        <p:nvSpPr>
          <p:cNvPr id="1811" name="Google Shape;1811;p27"/>
          <p:cNvSpPr/>
          <p:nvPr/>
        </p:nvSpPr>
        <p:spPr>
          <a:xfrm>
            <a:off x="7550104" y="6227747"/>
            <a:ext cx="4361878" cy="520398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setor focado na divulgação estratégica da cidade</a:t>
            </a:r>
            <a:endParaRPr/>
          </a:p>
        </p:txBody>
      </p:sp>
      <p:cxnSp>
        <p:nvCxnSpPr>
          <p:cNvPr id="1812" name="Google Shape;1812;p27"/>
          <p:cNvCxnSpPr>
            <a:stCxn id="1805" idx="3"/>
            <a:endCxn id="1809" idx="1"/>
          </p:cNvCxnSpPr>
          <p:nvPr/>
        </p:nvCxnSpPr>
        <p:spPr>
          <a:xfrm>
            <a:off x="4704535" y="5174901"/>
            <a:ext cx="556500" cy="1410600"/>
          </a:xfrm>
          <a:prstGeom prst="bentConnector3">
            <a:avLst>
              <a:gd fmla="val 5000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3" name="Google Shape;1813;p27"/>
          <p:cNvSpPr/>
          <p:nvPr/>
        </p:nvSpPr>
        <p:spPr>
          <a:xfrm>
            <a:off x="7550104" y="6852938"/>
            <a:ext cx="4361878" cy="495770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Execução de relatórios periódicos </a:t>
            </a:r>
            <a:endParaRPr/>
          </a:p>
        </p:txBody>
      </p:sp>
      <p:cxnSp>
        <p:nvCxnSpPr>
          <p:cNvPr id="1814" name="Google Shape;1814;p27"/>
          <p:cNvCxnSpPr>
            <a:stCxn id="1809" idx="3"/>
            <a:endCxn id="1810" idx="1"/>
          </p:cNvCxnSpPr>
          <p:nvPr/>
        </p:nvCxnSpPr>
        <p:spPr>
          <a:xfrm flipH="1" rot="10800000">
            <a:off x="7279941" y="5857924"/>
            <a:ext cx="270300" cy="727500"/>
          </a:xfrm>
          <a:prstGeom prst="bentConnector3">
            <a:avLst>
              <a:gd fmla="val 4997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5" name="Google Shape;1815;p27"/>
          <p:cNvCxnSpPr>
            <a:stCxn id="1809" idx="3"/>
            <a:endCxn id="1811" idx="1"/>
          </p:cNvCxnSpPr>
          <p:nvPr/>
        </p:nvCxnSpPr>
        <p:spPr>
          <a:xfrm flipH="1" rot="10800000">
            <a:off x="7279941" y="6487924"/>
            <a:ext cx="270300" cy="97500"/>
          </a:xfrm>
          <a:prstGeom prst="bentConnector3">
            <a:avLst>
              <a:gd fmla="val 4997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6" name="Google Shape;1816;p27"/>
          <p:cNvCxnSpPr>
            <a:stCxn id="1809" idx="3"/>
            <a:endCxn id="1813" idx="1"/>
          </p:cNvCxnSpPr>
          <p:nvPr/>
        </p:nvCxnSpPr>
        <p:spPr>
          <a:xfrm>
            <a:off x="7279941" y="6585424"/>
            <a:ext cx="270300" cy="515400"/>
          </a:xfrm>
          <a:prstGeom prst="bentConnector3">
            <a:avLst>
              <a:gd fmla="val 49975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17" name="Google Shape;1817;p27"/>
          <p:cNvSpPr/>
          <p:nvPr/>
        </p:nvSpPr>
        <p:spPr>
          <a:xfrm>
            <a:off x="5744494" y="7671612"/>
            <a:ext cx="6254361" cy="596949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Aceitação das políticas públicas, % Engajamento das mídias, Alcance das campanhas, % Crescimento do número de seguidores, Nº de feedbacks positivos e negativos, Nº de participantes em eventos. </a:t>
            </a:r>
            <a:endParaRPr/>
          </a:p>
        </p:txBody>
      </p:sp>
      <p:sp>
        <p:nvSpPr>
          <p:cNvPr id="1818" name="Google Shape;1818;p27"/>
          <p:cNvSpPr/>
          <p:nvPr/>
        </p:nvSpPr>
        <p:spPr>
          <a:xfrm>
            <a:off x="397654" y="7681837"/>
            <a:ext cx="4950307" cy="59694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Comitê Gestor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Governo</a:t>
            </a:r>
            <a:endParaRPr/>
          </a:p>
        </p:txBody>
      </p:sp>
      <p:grpSp>
        <p:nvGrpSpPr>
          <p:cNvPr id="1819" name="Google Shape;1819;p27"/>
          <p:cNvGrpSpPr/>
          <p:nvPr/>
        </p:nvGrpSpPr>
        <p:grpSpPr>
          <a:xfrm>
            <a:off x="397654" y="1565746"/>
            <a:ext cx="8179573" cy="1954093"/>
            <a:chOff x="400050" y="1500219"/>
            <a:chExt cx="8179573" cy="1954092"/>
          </a:xfrm>
        </p:grpSpPr>
        <p:grpSp>
          <p:nvGrpSpPr>
            <p:cNvPr id="1820" name="Google Shape;1820;p27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821" name="Google Shape;1821;p27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822" name="Google Shape;1822;p27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823" name="Google Shape;1823;p27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824" name="Google Shape;1824;p27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27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27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27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27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29" name="Google Shape;1829;p27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7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7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7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3" name="Google Shape;1833;p27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834" name="Google Shape;1834;p27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28"/>
          <p:cNvSpPr txBox="1"/>
          <p:nvPr>
            <p:ph idx="3" type="body"/>
          </p:nvPr>
        </p:nvSpPr>
        <p:spPr>
          <a:xfrm>
            <a:off x="283726" y="362423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1840" name="Google Shape;1840;p28"/>
          <p:cNvSpPr txBox="1"/>
          <p:nvPr>
            <p:ph idx="1" type="body"/>
          </p:nvPr>
        </p:nvSpPr>
        <p:spPr>
          <a:xfrm>
            <a:off x="325989" y="820787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GOVERNANÇA</a:t>
            </a:r>
            <a:endParaRPr/>
          </a:p>
        </p:txBody>
      </p:sp>
      <p:sp>
        <p:nvSpPr>
          <p:cNvPr id="1841" name="Google Shape;1841;p28"/>
          <p:cNvSpPr txBox="1"/>
          <p:nvPr/>
        </p:nvSpPr>
        <p:spPr>
          <a:xfrm>
            <a:off x="2981028" y="1131493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1842" name="Google Shape;1842;p28"/>
          <p:cNvSpPr txBox="1"/>
          <p:nvPr/>
        </p:nvSpPr>
        <p:spPr>
          <a:xfrm>
            <a:off x="5340866" y="1137758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1843" name="Google Shape;1843;p28"/>
          <p:cNvSpPr txBox="1"/>
          <p:nvPr/>
        </p:nvSpPr>
        <p:spPr>
          <a:xfrm>
            <a:off x="8291106" y="1131493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1844" name="Google Shape;1844;p28"/>
          <p:cNvSpPr txBox="1"/>
          <p:nvPr/>
        </p:nvSpPr>
        <p:spPr>
          <a:xfrm>
            <a:off x="325989" y="1182398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1845" name="Google Shape;1845;p28"/>
          <p:cNvSpPr/>
          <p:nvPr/>
        </p:nvSpPr>
        <p:spPr>
          <a:xfrm>
            <a:off x="507203" y="3972018"/>
            <a:ext cx="2332354" cy="1816534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Alcançar maior eficiência e coordenação nas 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do plano estratégico</a:t>
            </a: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proporcionando transparência nas decisões e processos, visando atingir os objetivos de forma mais eficaz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6" name="Google Shape;1846;p28"/>
          <p:cNvCxnSpPr>
            <a:stCxn id="1845" idx="3"/>
            <a:endCxn id="1847" idx="1"/>
          </p:cNvCxnSpPr>
          <p:nvPr/>
        </p:nvCxnSpPr>
        <p:spPr>
          <a:xfrm>
            <a:off x="2839557" y="4880285"/>
            <a:ext cx="246900" cy="6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47" name="Google Shape;1847;p28"/>
          <p:cNvSpPr/>
          <p:nvPr/>
        </p:nvSpPr>
        <p:spPr>
          <a:xfrm>
            <a:off x="3086370" y="4114280"/>
            <a:ext cx="1806004" cy="1532011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uma gestão centralizada dos eixos estratégicos do plano, visando todos trabalharem para atingir um único objetivo em comum</a:t>
            </a:r>
            <a:endParaRPr/>
          </a:p>
        </p:txBody>
      </p:sp>
      <p:sp>
        <p:nvSpPr>
          <p:cNvPr id="1848" name="Google Shape;1848;p28"/>
          <p:cNvSpPr/>
          <p:nvPr/>
        </p:nvSpPr>
        <p:spPr>
          <a:xfrm>
            <a:off x="5229081" y="3214560"/>
            <a:ext cx="2052817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Estabelecer uma Governança Colaborativa e Unificada</a:t>
            </a:r>
            <a:endParaRPr/>
          </a:p>
        </p:txBody>
      </p:sp>
      <p:cxnSp>
        <p:nvCxnSpPr>
          <p:cNvPr id="1849" name="Google Shape;1849;p28"/>
          <p:cNvCxnSpPr>
            <a:stCxn id="1847" idx="3"/>
            <a:endCxn id="1848" idx="1"/>
          </p:cNvCxnSpPr>
          <p:nvPr/>
        </p:nvCxnSpPr>
        <p:spPr>
          <a:xfrm flipH="1" rot="10800000">
            <a:off x="4892374" y="3562386"/>
            <a:ext cx="336600" cy="1317900"/>
          </a:xfrm>
          <a:prstGeom prst="bentConnector3">
            <a:avLst>
              <a:gd fmla="val 5001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0" name="Google Shape;1850;p28"/>
          <p:cNvSpPr/>
          <p:nvPr/>
        </p:nvSpPr>
        <p:spPr>
          <a:xfrm>
            <a:off x="7514259" y="2884320"/>
            <a:ext cx="4361878" cy="58789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reuniões regulares entre a prefeitura, conselhos, universidades e empresários para definir papéis, metas e estratégias colaborativas</a:t>
            </a:r>
            <a:endParaRPr/>
          </a:p>
        </p:txBody>
      </p:sp>
      <p:cxnSp>
        <p:nvCxnSpPr>
          <p:cNvPr id="1851" name="Google Shape;1851;p28"/>
          <p:cNvCxnSpPr>
            <a:stCxn id="1848" idx="3"/>
            <a:endCxn id="1850" idx="1"/>
          </p:cNvCxnSpPr>
          <p:nvPr/>
        </p:nvCxnSpPr>
        <p:spPr>
          <a:xfrm flipH="1" rot="10800000">
            <a:off x="7281898" y="3178216"/>
            <a:ext cx="232500" cy="3843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2" name="Google Shape;1852;p28"/>
          <p:cNvSpPr/>
          <p:nvPr/>
        </p:nvSpPr>
        <p:spPr>
          <a:xfrm>
            <a:off x="7514259" y="3531093"/>
            <a:ext cx="4361878" cy="82026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Reestruturar os órgãos de gestão pública de cada setor, reavaliando a composição da equipe e garantindo a sustentabilidade a longo prazo em áreas estratégicas do plano</a:t>
            </a:r>
            <a:endParaRPr/>
          </a:p>
        </p:txBody>
      </p:sp>
      <p:sp>
        <p:nvSpPr>
          <p:cNvPr id="1853" name="Google Shape;1853;p28"/>
          <p:cNvSpPr/>
          <p:nvPr/>
        </p:nvSpPr>
        <p:spPr>
          <a:xfrm>
            <a:off x="7514259" y="4400819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medidas de transparência sobre as tomadas de decisão e discussões </a:t>
            </a:r>
            <a:endParaRPr/>
          </a:p>
        </p:txBody>
      </p:sp>
      <p:cxnSp>
        <p:nvCxnSpPr>
          <p:cNvPr id="1854" name="Google Shape;1854;p28"/>
          <p:cNvCxnSpPr>
            <a:stCxn id="1848" idx="3"/>
            <a:endCxn id="1852" idx="1"/>
          </p:cNvCxnSpPr>
          <p:nvPr/>
        </p:nvCxnSpPr>
        <p:spPr>
          <a:xfrm>
            <a:off x="7281898" y="3562516"/>
            <a:ext cx="232500" cy="3786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5" name="Google Shape;1855;p28"/>
          <p:cNvCxnSpPr>
            <a:stCxn id="1848" idx="3"/>
            <a:endCxn id="1853" idx="1"/>
          </p:cNvCxnSpPr>
          <p:nvPr/>
        </p:nvCxnSpPr>
        <p:spPr>
          <a:xfrm>
            <a:off x="7281898" y="3562516"/>
            <a:ext cx="232500" cy="10449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6" name="Google Shape;1856;p28"/>
          <p:cNvSpPr/>
          <p:nvPr/>
        </p:nvSpPr>
        <p:spPr>
          <a:xfrm>
            <a:off x="5229081" y="5470640"/>
            <a:ext cx="2052817" cy="695911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Implementar Métricas e Monitoramento Eficiente</a:t>
            </a:r>
            <a:endParaRPr/>
          </a:p>
        </p:txBody>
      </p:sp>
      <p:cxnSp>
        <p:nvCxnSpPr>
          <p:cNvPr id="1857" name="Google Shape;1857;p28"/>
          <p:cNvCxnSpPr>
            <a:stCxn id="1847" idx="3"/>
            <a:endCxn id="1856" idx="1"/>
          </p:cNvCxnSpPr>
          <p:nvPr/>
        </p:nvCxnSpPr>
        <p:spPr>
          <a:xfrm>
            <a:off x="4892374" y="4880286"/>
            <a:ext cx="336600" cy="938400"/>
          </a:xfrm>
          <a:prstGeom prst="bentConnector3">
            <a:avLst>
              <a:gd fmla="val 5001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8" name="Google Shape;1858;p28"/>
          <p:cNvSpPr/>
          <p:nvPr/>
        </p:nvSpPr>
        <p:spPr>
          <a:xfrm>
            <a:off x="7514259" y="4970137"/>
            <a:ext cx="4361878" cy="594141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indicadores chave de desempenho (KPIs) para cada área, alinhados com os objetivos globais da cidade.</a:t>
            </a:r>
            <a:endParaRPr/>
          </a:p>
        </p:txBody>
      </p:sp>
      <p:cxnSp>
        <p:nvCxnSpPr>
          <p:cNvPr id="1859" name="Google Shape;1859;p28"/>
          <p:cNvCxnSpPr>
            <a:stCxn id="1856" idx="3"/>
            <a:endCxn id="1858" idx="1"/>
          </p:cNvCxnSpPr>
          <p:nvPr/>
        </p:nvCxnSpPr>
        <p:spPr>
          <a:xfrm flipH="1" rot="10800000">
            <a:off x="7281898" y="5267196"/>
            <a:ext cx="232500" cy="5514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0" name="Google Shape;1860;p28"/>
          <p:cNvSpPr/>
          <p:nvPr/>
        </p:nvSpPr>
        <p:spPr>
          <a:xfrm>
            <a:off x="7514259" y="5634319"/>
            <a:ext cx="4361878" cy="59414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intervalos regulares de análise e avaliação dos resultados para identificar tendências e tomar medidas corretivas quando necessário</a:t>
            </a:r>
            <a:endParaRPr/>
          </a:p>
        </p:txBody>
      </p:sp>
      <p:sp>
        <p:nvSpPr>
          <p:cNvPr id="1861" name="Google Shape;1861;p28"/>
          <p:cNvSpPr/>
          <p:nvPr/>
        </p:nvSpPr>
        <p:spPr>
          <a:xfrm>
            <a:off x="7514259" y="6298501"/>
            <a:ext cx="4361878" cy="48486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uma plataforma de gestão centralizada para facilitar a troca de informações</a:t>
            </a:r>
            <a:endParaRPr/>
          </a:p>
        </p:txBody>
      </p:sp>
      <p:cxnSp>
        <p:nvCxnSpPr>
          <p:cNvPr id="1862" name="Google Shape;1862;p28"/>
          <p:cNvCxnSpPr>
            <a:stCxn id="1856" idx="3"/>
            <a:endCxn id="1860" idx="1"/>
          </p:cNvCxnSpPr>
          <p:nvPr/>
        </p:nvCxnSpPr>
        <p:spPr>
          <a:xfrm>
            <a:off x="7281898" y="5818596"/>
            <a:ext cx="232500" cy="1128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63" name="Google Shape;1863;p28"/>
          <p:cNvCxnSpPr>
            <a:stCxn id="1856" idx="3"/>
            <a:endCxn id="1861" idx="1"/>
          </p:cNvCxnSpPr>
          <p:nvPr/>
        </p:nvCxnSpPr>
        <p:spPr>
          <a:xfrm>
            <a:off x="7281898" y="5818596"/>
            <a:ext cx="232500" cy="7224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4" name="Google Shape;1864;p28"/>
          <p:cNvSpPr/>
          <p:nvPr/>
        </p:nvSpPr>
        <p:spPr>
          <a:xfrm>
            <a:off x="7514259" y="2204594"/>
            <a:ext cx="4361878" cy="614164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e dar continuidade as câmaras técnicas dos eixos de implantação do plano estratégico</a:t>
            </a:r>
            <a:endParaRPr/>
          </a:p>
        </p:txBody>
      </p:sp>
      <p:cxnSp>
        <p:nvCxnSpPr>
          <p:cNvPr id="1865" name="Google Shape;1865;p28"/>
          <p:cNvCxnSpPr>
            <a:stCxn id="1848" idx="3"/>
            <a:endCxn id="1864" idx="1"/>
          </p:cNvCxnSpPr>
          <p:nvPr/>
        </p:nvCxnSpPr>
        <p:spPr>
          <a:xfrm flipH="1" rot="10800000">
            <a:off x="7281898" y="2511616"/>
            <a:ext cx="232500" cy="10509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6" name="Google Shape;1866;p28"/>
          <p:cNvSpPr/>
          <p:nvPr/>
        </p:nvSpPr>
        <p:spPr>
          <a:xfrm>
            <a:off x="5922818" y="7104935"/>
            <a:ext cx="5953318" cy="1044522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 Brasil Transparente, índice de satisfação do usuário, tempo de resolução de notificações, Tempo de tomada de decisão, % Execução de projeto </a:t>
            </a:r>
            <a:endParaRPr/>
          </a:p>
        </p:txBody>
      </p:sp>
      <p:sp>
        <p:nvSpPr>
          <p:cNvPr id="1867" name="Google Shape;1867;p28"/>
          <p:cNvSpPr/>
          <p:nvPr/>
        </p:nvSpPr>
        <p:spPr>
          <a:xfrm>
            <a:off x="507203" y="7133980"/>
            <a:ext cx="5062324" cy="1015471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Comitê Gestor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Governo</a:t>
            </a:r>
            <a:endParaRPr/>
          </a:p>
        </p:txBody>
      </p:sp>
      <p:grpSp>
        <p:nvGrpSpPr>
          <p:cNvPr id="1868" name="Google Shape;1868;p28"/>
          <p:cNvGrpSpPr/>
          <p:nvPr/>
        </p:nvGrpSpPr>
        <p:grpSpPr>
          <a:xfrm>
            <a:off x="507203" y="1789635"/>
            <a:ext cx="8179573" cy="1954093"/>
            <a:chOff x="400050" y="1500219"/>
            <a:chExt cx="8179573" cy="1954092"/>
          </a:xfrm>
        </p:grpSpPr>
        <p:grpSp>
          <p:nvGrpSpPr>
            <p:cNvPr id="1869" name="Google Shape;1869;p28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1870" name="Google Shape;1870;p28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1871" name="Google Shape;1871;p28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1872" name="Google Shape;1872;p28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1873" name="Google Shape;1873;p28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4" name="Google Shape;1874;p28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28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6" name="Google Shape;1876;p28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7" name="Google Shape;1877;p28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78" name="Google Shape;1878;p28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8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8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8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2" name="Google Shape;1882;p28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1883" name="Google Shape;1883;p28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394" name="Google Shape;394;p3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AGROPECUÁRIA</a:t>
            </a:r>
            <a:endParaRPr/>
          </a:p>
        </p:txBody>
      </p:sp>
      <p:cxnSp>
        <p:nvCxnSpPr>
          <p:cNvPr id="395" name="Google Shape;395;p3"/>
          <p:cNvCxnSpPr/>
          <p:nvPr/>
        </p:nvCxnSpPr>
        <p:spPr>
          <a:xfrm flipH="1" rot="10800000">
            <a:off x="10449653" y="5632135"/>
            <a:ext cx="1359000" cy="135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6" name="Google Shape;396;p3"/>
          <p:cNvSpPr/>
          <p:nvPr/>
        </p:nvSpPr>
        <p:spPr>
          <a:xfrm>
            <a:off x="724607" y="4187052"/>
            <a:ext cx="1806004" cy="2258079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Tornar-se referência nacional na industrialização de produtos agrícolas e na prestação de serviços agropecuários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7" name="Google Shape;397;p3"/>
          <p:cNvCxnSpPr>
            <a:stCxn id="396" idx="3"/>
            <a:endCxn id="398" idx="1"/>
          </p:cNvCxnSpPr>
          <p:nvPr/>
        </p:nvCxnSpPr>
        <p:spPr>
          <a:xfrm>
            <a:off x="2530611" y="5316092"/>
            <a:ext cx="200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8" name="Google Shape;398;p3"/>
          <p:cNvSpPr/>
          <p:nvPr/>
        </p:nvSpPr>
        <p:spPr>
          <a:xfrm>
            <a:off x="2731323" y="4187052"/>
            <a:ext cx="1806004" cy="2258079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a posição de Ponta Grossa como centro regional para a transformação industrial de produtos primários, promovendo crescimento e desenvolvimento sustentável na região</a:t>
            </a:r>
            <a:endParaRPr/>
          </a:p>
        </p:txBody>
      </p:sp>
      <p:sp>
        <p:nvSpPr>
          <p:cNvPr id="399" name="Google Shape;399;p3"/>
          <p:cNvSpPr/>
          <p:nvPr/>
        </p:nvSpPr>
        <p:spPr>
          <a:xfrm>
            <a:off x="4739058" y="3096306"/>
            <a:ext cx="2512236" cy="793065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 o posicionamento da cidade na cadeia produtiva e como fortalecê-lo</a:t>
            </a:r>
            <a:endParaRPr/>
          </a:p>
        </p:txBody>
      </p:sp>
      <p:cxnSp>
        <p:nvCxnSpPr>
          <p:cNvPr id="400" name="Google Shape;400;p3"/>
          <p:cNvCxnSpPr>
            <a:stCxn id="398" idx="3"/>
            <a:endCxn id="399" idx="1"/>
          </p:cNvCxnSpPr>
          <p:nvPr/>
        </p:nvCxnSpPr>
        <p:spPr>
          <a:xfrm flipH="1" rot="10800000">
            <a:off x="4537327" y="3492692"/>
            <a:ext cx="201600" cy="1823400"/>
          </a:xfrm>
          <a:prstGeom prst="bentConnector3">
            <a:avLst>
              <a:gd fmla="val 5003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1" name="Google Shape;401;p3"/>
          <p:cNvSpPr/>
          <p:nvPr/>
        </p:nvSpPr>
        <p:spPr>
          <a:xfrm>
            <a:off x="7653650" y="3900670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portal de dados abertos com foco na atração de investidores do setor</a:t>
            </a:r>
            <a:endParaRPr/>
          </a:p>
        </p:txBody>
      </p:sp>
      <p:cxnSp>
        <p:nvCxnSpPr>
          <p:cNvPr id="402" name="Google Shape;402;p3"/>
          <p:cNvCxnSpPr>
            <a:endCxn id="401" idx="1"/>
          </p:cNvCxnSpPr>
          <p:nvPr/>
        </p:nvCxnSpPr>
        <p:spPr>
          <a:xfrm flipH="1" rot="-5400000">
            <a:off x="7147850" y="3625375"/>
            <a:ext cx="638400" cy="373200"/>
          </a:xfrm>
          <a:prstGeom prst="bentConnector3">
            <a:avLst>
              <a:gd fmla="val 1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3" name="Google Shape;403;p3"/>
          <p:cNvSpPr/>
          <p:nvPr/>
        </p:nvSpPr>
        <p:spPr>
          <a:xfrm>
            <a:off x="4738039" y="5493840"/>
            <a:ext cx="2513255" cy="793065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Facilitar a colaboração entre as empresas do setor e as instituições de ensino superior</a:t>
            </a:r>
            <a:endParaRPr/>
          </a:p>
        </p:txBody>
      </p:sp>
      <p:sp>
        <p:nvSpPr>
          <p:cNvPr id="404" name="Google Shape;404;p3"/>
          <p:cNvSpPr/>
          <p:nvPr/>
        </p:nvSpPr>
        <p:spPr>
          <a:xfrm>
            <a:off x="7641429" y="5600472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de mão de obra especializada de acordo com as necessidades de mercado</a:t>
            </a:r>
            <a:endParaRPr/>
          </a:p>
        </p:txBody>
      </p:sp>
      <p:cxnSp>
        <p:nvCxnSpPr>
          <p:cNvPr id="405" name="Google Shape;405;p3"/>
          <p:cNvCxnSpPr>
            <a:endCxn id="404" idx="1"/>
          </p:cNvCxnSpPr>
          <p:nvPr/>
        </p:nvCxnSpPr>
        <p:spPr>
          <a:xfrm flipH="1" rot="10800000">
            <a:off x="7280229" y="5830977"/>
            <a:ext cx="361200" cy="594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6" name="Google Shape;406;p3"/>
          <p:cNvSpPr/>
          <p:nvPr/>
        </p:nvSpPr>
        <p:spPr>
          <a:xfrm>
            <a:off x="7641429" y="6125176"/>
            <a:ext cx="4361878" cy="63023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inovação: Desenvolvimento de pesquisas relacionadas a matéria prima, produtos  e produtividade do setor</a:t>
            </a:r>
            <a:endParaRPr/>
          </a:p>
        </p:txBody>
      </p:sp>
      <p:cxnSp>
        <p:nvCxnSpPr>
          <p:cNvPr id="407" name="Google Shape;407;p3"/>
          <p:cNvCxnSpPr>
            <a:endCxn id="406" idx="1"/>
          </p:cNvCxnSpPr>
          <p:nvPr/>
        </p:nvCxnSpPr>
        <p:spPr>
          <a:xfrm flipH="1" rot="-5400000">
            <a:off x="7185879" y="5984742"/>
            <a:ext cx="549900" cy="361200"/>
          </a:xfrm>
          <a:prstGeom prst="bentConnector3">
            <a:avLst>
              <a:gd fmla="val -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8" name="Google Shape;408;p3"/>
          <p:cNvCxnSpPr>
            <a:stCxn id="398" idx="3"/>
            <a:endCxn id="403" idx="1"/>
          </p:cNvCxnSpPr>
          <p:nvPr/>
        </p:nvCxnSpPr>
        <p:spPr>
          <a:xfrm>
            <a:off x="4537327" y="5316092"/>
            <a:ext cx="200700" cy="574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9" name="Google Shape;409;p3"/>
          <p:cNvSpPr/>
          <p:nvPr/>
        </p:nvSpPr>
        <p:spPr>
          <a:xfrm>
            <a:off x="7641429" y="2308155"/>
            <a:ext cx="4361878" cy="685164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Levantamento detalhado da posição de Ponta Grossa na cadeia do agronegócio, identificando os principais elos e oportunidades de investimento</a:t>
            </a:r>
            <a:endParaRPr/>
          </a:p>
        </p:txBody>
      </p:sp>
      <p:cxnSp>
        <p:nvCxnSpPr>
          <p:cNvPr id="410" name="Google Shape;410;p3"/>
          <p:cNvCxnSpPr>
            <a:endCxn id="409" idx="1"/>
          </p:cNvCxnSpPr>
          <p:nvPr/>
        </p:nvCxnSpPr>
        <p:spPr>
          <a:xfrm rot="-5400000">
            <a:off x="7039779" y="2891187"/>
            <a:ext cx="842100" cy="3612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1" name="Google Shape;411;p3"/>
          <p:cNvSpPr/>
          <p:nvPr/>
        </p:nvSpPr>
        <p:spPr>
          <a:xfrm>
            <a:off x="7641429" y="3061504"/>
            <a:ext cx="4361878" cy="76361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Elaborar um plano de marketing voltado para atrair investidores interessados em aproveitar a localização estratégica da cidade na cadeia produtiva</a:t>
            </a:r>
            <a:endParaRPr/>
          </a:p>
        </p:txBody>
      </p:sp>
      <p:cxnSp>
        <p:nvCxnSpPr>
          <p:cNvPr id="412" name="Google Shape;412;p3"/>
          <p:cNvCxnSpPr>
            <a:endCxn id="411" idx="1"/>
          </p:cNvCxnSpPr>
          <p:nvPr/>
        </p:nvCxnSpPr>
        <p:spPr>
          <a:xfrm flipH="1" rot="10800000">
            <a:off x="7280229" y="3443311"/>
            <a:ext cx="361200" cy="49500"/>
          </a:xfrm>
          <a:prstGeom prst="bentConnector3">
            <a:avLst>
              <a:gd fmla="val 5001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3" name="Google Shape;413;p3"/>
          <p:cNvSpPr/>
          <p:nvPr/>
        </p:nvSpPr>
        <p:spPr>
          <a:xfrm>
            <a:off x="7641429" y="4419430"/>
            <a:ext cx="4361878" cy="52063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 ao desenvolvimento de empresas do setor de prestação de serviços agropecuários</a:t>
            </a:r>
            <a:endParaRPr/>
          </a:p>
        </p:txBody>
      </p:sp>
      <p:sp>
        <p:nvSpPr>
          <p:cNvPr id="414" name="Google Shape;414;p3"/>
          <p:cNvSpPr/>
          <p:nvPr/>
        </p:nvSpPr>
        <p:spPr>
          <a:xfrm>
            <a:off x="7641429" y="5081713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programas para complementar o ensino com a participação prática do aluno no mercado </a:t>
            </a:r>
            <a:endParaRPr/>
          </a:p>
        </p:txBody>
      </p:sp>
      <p:cxnSp>
        <p:nvCxnSpPr>
          <p:cNvPr id="415" name="Google Shape;415;p3"/>
          <p:cNvCxnSpPr>
            <a:endCxn id="414" idx="1"/>
          </p:cNvCxnSpPr>
          <p:nvPr/>
        </p:nvCxnSpPr>
        <p:spPr>
          <a:xfrm rot="-5400000">
            <a:off x="7171779" y="5420668"/>
            <a:ext cx="578100" cy="361200"/>
          </a:xfrm>
          <a:prstGeom prst="bentConnector3">
            <a:avLst>
              <a:gd fmla="val -1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6" name="Google Shape;416;p3"/>
          <p:cNvCxnSpPr>
            <a:endCxn id="413" idx="1"/>
          </p:cNvCxnSpPr>
          <p:nvPr/>
        </p:nvCxnSpPr>
        <p:spPr>
          <a:xfrm flipH="1" rot="-5400000">
            <a:off x="6867429" y="3905748"/>
            <a:ext cx="1186800" cy="361200"/>
          </a:xfrm>
          <a:prstGeom prst="bentConnector3">
            <a:avLst>
              <a:gd fmla="val -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7" name="Google Shape;417;p3"/>
          <p:cNvSpPr txBox="1"/>
          <p:nvPr/>
        </p:nvSpPr>
        <p:spPr>
          <a:xfrm>
            <a:off x="2406703" y="152258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418" name="Google Shape;418;p3"/>
          <p:cNvSpPr txBox="1"/>
          <p:nvPr/>
        </p:nvSpPr>
        <p:spPr>
          <a:xfrm>
            <a:off x="5024150" y="1511311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419" name="Google Shape;419;p3"/>
          <p:cNvSpPr txBox="1"/>
          <p:nvPr/>
        </p:nvSpPr>
        <p:spPr>
          <a:xfrm>
            <a:off x="8361836" y="1522586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420" name="Google Shape;420;p3"/>
          <p:cNvSpPr txBox="1"/>
          <p:nvPr/>
        </p:nvSpPr>
        <p:spPr>
          <a:xfrm>
            <a:off x="376157" y="152258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421" name="Google Shape;421;p3"/>
          <p:cNvGrpSpPr/>
          <p:nvPr/>
        </p:nvGrpSpPr>
        <p:grpSpPr>
          <a:xfrm>
            <a:off x="815100" y="2056781"/>
            <a:ext cx="8179573" cy="1954093"/>
            <a:chOff x="400050" y="1500219"/>
            <a:chExt cx="8179573" cy="1954092"/>
          </a:xfrm>
        </p:grpSpPr>
        <p:grpSp>
          <p:nvGrpSpPr>
            <p:cNvPr id="422" name="Google Shape;422;p3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423" name="Google Shape;423;p3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424" name="Google Shape;424;p3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425" name="Google Shape;425;p3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3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3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1" name="Google Shape;431;p3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5" name="Google Shape;435;p3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321577" y="6850083"/>
            <a:ext cx="5683680" cy="1731956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empresas no agronegócio por grau de tecnologia, % de novas empresas no agronegócio por grau de tecnologia, Nº de empregos no agronegócio por grau de tecnologia, % de novas empregos no agronegócio por grau de tecnologia, Grau de escolaridade dos empregados no agronegócio, Valor de produtos do agronegócio exportados e importados, Quantidade de água e energia gasta no agronegócio , Quantidade de poluentes emitidos no agronegócio, % crescimento do PIB do setor.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724607" y="6860763"/>
            <a:ext cx="5344803" cy="163983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Agronegócio, Educação, Infraestrutura, Meio Ambiente;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Fazenda; Indústria, Comércio e Qualificação Profissional; Infraestrutura e Planejamento, Meio Ambiente, Agricultura, Pecuária e Abastecimento; Educação.</a:t>
            </a:r>
            <a:endParaRPr/>
          </a:p>
        </p:txBody>
      </p:sp>
      <p:sp>
        <p:nvSpPr>
          <p:cNvPr id="438" name="Google Shape;438;p3"/>
          <p:cNvSpPr txBox="1"/>
          <p:nvPr/>
        </p:nvSpPr>
        <p:spPr>
          <a:xfrm>
            <a:off x="554607" y="9122034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444" name="Google Shape;444;p4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AGROPECUÁRIA</a:t>
            </a:r>
            <a:endParaRPr/>
          </a:p>
        </p:txBody>
      </p:sp>
      <p:sp>
        <p:nvSpPr>
          <p:cNvPr id="445" name="Google Shape;445;p4"/>
          <p:cNvSpPr/>
          <p:nvPr/>
        </p:nvSpPr>
        <p:spPr>
          <a:xfrm>
            <a:off x="719758" y="4270025"/>
            <a:ext cx="1806004" cy="2258079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Tornar-se referência nacional na industrialização de produtos agrícolas e na prestação de serviços agropecuários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6" name="Google Shape;446;p4"/>
          <p:cNvCxnSpPr>
            <a:stCxn id="445" idx="3"/>
            <a:endCxn id="447" idx="1"/>
          </p:cNvCxnSpPr>
          <p:nvPr/>
        </p:nvCxnSpPr>
        <p:spPr>
          <a:xfrm>
            <a:off x="2525762" y="5399065"/>
            <a:ext cx="200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7" name="Google Shape;447;p4"/>
          <p:cNvSpPr/>
          <p:nvPr/>
        </p:nvSpPr>
        <p:spPr>
          <a:xfrm>
            <a:off x="2726474" y="4270025"/>
            <a:ext cx="1806004" cy="2258079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a posição de Ponta Grossa como centro regional para a transformação industrial de produtos primários, promovendo crescimento e desenvolvimento sustentável na região</a:t>
            </a:r>
            <a:endParaRPr/>
          </a:p>
        </p:txBody>
      </p:sp>
      <p:sp>
        <p:nvSpPr>
          <p:cNvPr id="448" name="Google Shape;448;p4"/>
          <p:cNvSpPr/>
          <p:nvPr/>
        </p:nvSpPr>
        <p:spPr>
          <a:xfrm>
            <a:off x="4743222" y="4962215"/>
            <a:ext cx="2305863" cy="899100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Centralização da gestão do setor com foco no desenvolvimento regional e formação de parcerias</a:t>
            </a:r>
            <a:endParaRPr/>
          </a:p>
        </p:txBody>
      </p:sp>
      <p:cxnSp>
        <p:nvCxnSpPr>
          <p:cNvPr id="449" name="Google Shape;449;p4"/>
          <p:cNvCxnSpPr>
            <a:stCxn id="447" idx="3"/>
            <a:endCxn id="448" idx="1"/>
          </p:cNvCxnSpPr>
          <p:nvPr/>
        </p:nvCxnSpPr>
        <p:spPr>
          <a:xfrm>
            <a:off x="4532478" y="5399065"/>
            <a:ext cx="210600" cy="12600"/>
          </a:xfrm>
          <a:prstGeom prst="bentConnector3">
            <a:avLst>
              <a:gd fmla="val 5003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0" name="Google Shape;450;p4"/>
          <p:cNvSpPr/>
          <p:nvPr/>
        </p:nvSpPr>
        <p:spPr>
          <a:xfrm>
            <a:off x="7496537" y="4951106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uma centralização da gestão do setor de maneira transparente e contínua</a:t>
            </a:r>
            <a:endParaRPr/>
          </a:p>
        </p:txBody>
      </p:sp>
      <p:sp>
        <p:nvSpPr>
          <p:cNvPr id="451" name="Google Shape;451;p4"/>
          <p:cNvSpPr/>
          <p:nvPr/>
        </p:nvSpPr>
        <p:spPr>
          <a:xfrm>
            <a:off x="7488847" y="4036412"/>
            <a:ext cx="4361878" cy="843901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um comitê regional de desenvolvimento da agroindústria, reunindo representantes de Ponta Grossa e municípios vizinhos para colaboração e compartilhamento de recursos.</a:t>
            </a:r>
            <a:endParaRPr/>
          </a:p>
        </p:txBody>
      </p:sp>
      <p:sp>
        <p:nvSpPr>
          <p:cNvPr id="452" name="Google Shape;452;p4"/>
          <p:cNvSpPr/>
          <p:nvPr/>
        </p:nvSpPr>
        <p:spPr>
          <a:xfrm>
            <a:off x="7488847" y="3207422"/>
            <a:ext cx="4361878" cy="763614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incentivos fiscais e linhas de financiamento específicas para empresas agroindustriais que busquem verticalizar sua produção na região</a:t>
            </a:r>
            <a:endParaRPr/>
          </a:p>
        </p:txBody>
      </p:sp>
      <p:cxnSp>
        <p:nvCxnSpPr>
          <p:cNvPr id="453" name="Google Shape;453;p4"/>
          <p:cNvCxnSpPr>
            <a:stCxn id="448" idx="3"/>
            <a:endCxn id="452" idx="1"/>
          </p:cNvCxnSpPr>
          <p:nvPr/>
        </p:nvCxnSpPr>
        <p:spPr>
          <a:xfrm flipH="1" rot="10800000">
            <a:off x="7049085" y="3589265"/>
            <a:ext cx="439800" cy="1822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4" name="Google Shape;454;p4"/>
          <p:cNvCxnSpPr>
            <a:stCxn id="448" idx="3"/>
            <a:endCxn id="451" idx="1"/>
          </p:cNvCxnSpPr>
          <p:nvPr/>
        </p:nvCxnSpPr>
        <p:spPr>
          <a:xfrm flipH="1" rot="10800000">
            <a:off x="7049085" y="4458365"/>
            <a:ext cx="439800" cy="953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5" name="Google Shape;455;p4"/>
          <p:cNvCxnSpPr>
            <a:stCxn id="448" idx="3"/>
            <a:endCxn id="450" idx="1"/>
          </p:cNvCxnSpPr>
          <p:nvPr/>
        </p:nvCxnSpPr>
        <p:spPr>
          <a:xfrm flipH="1" rot="10800000">
            <a:off x="7049085" y="5181665"/>
            <a:ext cx="447600" cy="2301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6" name="Google Shape;456;p4"/>
          <p:cNvSpPr/>
          <p:nvPr/>
        </p:nvSpPr>
        <p:spPr>
          <a:xfrm>
            <a:off x="7501386" y="5515138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indicadores-chave de desempenho (KPIs) para avaliar o progresso e principais gargalos</a:t>
            </a:r>
            <a:endParaRPr/>
          </a:p>
        </p:txBody>
      </p:sp>
      <p:cxnSp>
        <p:nvCxnSpPr>
          <p:cNvPr id="457" name="Google Shape;457;p4"/>
          <p:cNvCxnSpPr>
            <a:stCxn id="448" idx="3"/>
            <a:endCxn id="456" idx="1"/>
          </p:cNvCxnSpPr>
          <p:nvPr/>
        </p:nvCxnSpPr>
        <p:spPr>
          <a:xfrm>
            <a:off x="7049085" y="5411765"/>
            <a:ext cx="452400" cy="3339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8" name="Google Shape;458;p4"/>
          <p:cNvSpPr/>
          <p:nvPr/>
        </p:nvSpPr>
        <p:spPr>
          <a:xfrm>
            <a:off x="7488847" y="6092802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99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Reavaliar a viabilidade de implantação de um entreposto na cidade</a:t>
            </a:r>
            <a:endParaRPr/>
          </a:p>
        </p:txBody>
      </p:sp>
      <p:cxnSp>
        <p:nvCxnSpPr>
          <p:cNvPr id="459" name="Google Shape;459;p4"/>
          <p:cNvCxnSpPr>
            <a:stCxn id="448" idx="3"/>
            <a:endCxn id="458" idx="1"/>
          </p:cNvCxnSpPr>
          <p:nvPr/>
        </p:nvCxnSpPr>
        <p:spPr>
          <a:xfrm>
            <a:off x="7049085" y="5411765"/>
            <a:ext cx="439800" cy="911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0" name="Google Shape;460;p4"/>
          <p:cNvSpPr txBox="1"/>
          <p:nvPr/>
        </p:nvSpPr>
        <p:spPr>
          <a:xfrm>
            <a:off x="2375482" y="155745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461" name="Google Shape;461;p4"/>
          <p:cNvSpPr txBox="1"/>
          <p:nvPr/>
        </p:nvSpPr>
        <p:spPr>
          <a:xfrm>
            <a:off x="4925637" y="1557456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462" name="Google Shape;462;p4"/>
          <p:cNvSpPr txBox="1"/>
          <p:nvPr/>
        </p:nvSpPr>
        <p:spPr>
          <a:xfrm>
            <a:off x="8062498" y="1557456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463" name="Google Shape;463;p4"/>
          <p:cNvSpPr txBox="1"/>
          <p:nvPr/>
        </p:nvSpPr>
        <p:spPr>
          <a:xfrm>
            <a:off x="388561" y="1557456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464" name="Google Shape;464;p4"/>
          <p:cNvGrpSpPr/>
          <p:nvPr/>
        </p:nvGrpSpPr>
        <p:grpSpPr>
          <a:xfrm>
            <a:off x="815100" y="2056781"/>
            <a:ext cx="8179573" cy="1954093"/>
            <a:chOff x="400050" y="1500219"/>
            <a:chExt cx="8179573" cy="1954092"/>
          </a:xfrm>
        </p:grpSpPr>
        <p:grpSp>
          <p:nvGrpSpPr>
            <p:cNvPr id="465" name="Google Shape;465;p4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466" name="Google Shape;466;p4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467" name="Google Shape;467;p4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468" name="Google Shape;468;p4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469" name="Google Shape;469;p4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4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4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4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4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74" name="Google Shape;474;p4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8" name="Google Shape;478;p4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479" name="Google Shape;479;p4"/>
          <p:cNvSpPr/>
          <p:nvPr/>
        </p:nvSpPr>
        <p:spPr>
          <a:xfrm>
            <a:off x="5907314" y="6902180"/>
            <a:ext cx="5951101" cy="1639839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empresas no agronegócio por grau de tecnologia, % de novas empresas no agronegócio por grau de tecnologia, Nº de empregos no agronegócio por grau de tecnologia, % de novas empregos no agronegócio por grau de tecnologia, Grau de escolaridade dos empregados no agronegócio, Valor de produtos do agronegócio exportados e importados, Quantidade de água e energia gasta no agronegócio , Quantidade de poluentes emitidos no agronegócio, % crescimento do PIB do setor.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719758" y="6902180"/>
            <a:ext cx="5042413" cy="163983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Indústria, Agronegócio, Educação, Infraestrutura, Meio Ambiente;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Fazenda; Indústria, Comércio e Qualificação Profissional; Infraestrutura e Planejamento, Meio Ambiente, Agricultura e Pecuária e Abastecimento; Educação.</a:t>
            </a:r>
            <a:endParaRPr/>
          </a:p>
        </p:txBody>
      </p:sp>
      <p:sp>
        <p:nvSpPr>
          <p:cNvPr id="481" name="Google Shape;481;p4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487" name="Google Shape;487;p5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AGROPECUÁRIA</a:t>
            </a:r>
            <a:endParaRPr/>
          </a:p>
        </p:txBody>
      </p:sp>
      <p:cxnSp>
        <p:nvCxnSpPr>
          <p:cNvPr id="488" name="Google Shape;488;p5"/>
          <p:cNvCxnSpPr>
            <a:stCxn id="489" idx="3"/>
            <a:endCxn id="490" idx="1"/>
          </p:cNvCxnSpPr>
          <p:nvPr/>
        </p:nvCxnSpPr>
        <p:spPr>
          <a:xfrm flipH="1" rot="10800000">
            <a:off x="4617321" y="3034228"/>
            <a:ext cx="243600" cy="20031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0" name="Google Shape;490;p5"/>
          <p:cNvSpPr/>
          <p:nvPr/>
        </p:nvSpPr>
        <p:spPr>
          <a:xfrm>
            <a:off x="4860983" y="2577361"/>
            <a:ext cx="2305863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condições para vida sustentável no campo, com foco no pequeno produtor</a:t>
            </a:r>
            <a:endParaRPr/>
          </a:p>
        </p:txBody>
      </p:sp>
      <p:sp>
        <p:nvSpPr>
          <p:cNvPr id="491" name="Google Shape;491;p5"/>
          <p:cNvSpPr/>
          <p:nvPr/>
        </p:nvSpPr>
        <p:spPr>
          <a:xfrm>
            <a:off x="7371757" y="2722326"/>
            <a:ext cx="4304713" cy="44596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Estimular a criação de mercados locais e feiras agroecológicas</a:t>
            </a:r>
            <a:endParaRPr/>
          </a:p>
        </p:txBody>
      </p:sp>
      <p:cxnSp>
        <p:nvCxnSpPr>
          <p:cNvPr id="492" name="Google Shape;492;p5"/>
          <p:cNvCxnSpPr>
            <a:stCxn id="490" idx="3"/>
            <a:endCxn id="491" idx="1"/>
          </p:cNvCxnSpPr>
          <p:nvPr/>
        </p:nvCxnSpPr>
        <p:spPr>
          <a:xfrm flipH="1" rot="10800000">
            <a:off x="7166846" y="2945170"/>
            <a:ext cx="204900" cy="891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3" name="Google Shape;493;p5"/>
          <p:cNvSpPr/>
          <p:nvPr/>
        </p:nvSpPr>
        <p:spPr>
          <a:xfrm>
            <a:off x="7371758" y="2233368"/>
            <a:ext cx="4304713" cy="43377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Integrar o planejamento urbano ao desenvolvimento rural</a:t>
            </a:r>
            <a:endParaRPr/>
          </a:p>
        </p:txBody>
      </p:sp>
      <p:cxnSp>
        <p:nvCxnSpPr>
          <p:cNvPr id="494" name="Google Shape;494;p5"/>
          <p:cNvCxnSpPr>
            <a:stCxn id="490" idx="3"/>
            <a:endCxn id="493" idx="1"/>
          </p:cNvCxnSpPr>
          <p:nvPr/>
        </p:nvCxnSpPr>
        <p:spPr>
          <a:xfrm flipH="1" rot="10800000">
            <a:off x="7166846" y="2450170"/>
            <a:ext cx="204900" cy="5841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5" name="Google Shape;495;p5"/>
          <p:cNvSpPr/>
          <p:nvPr/>
        </p:nvSpPr>
        <p:spPr>
          <a:xfrm>
            <a:off x="7349532" y="4719375"/>
            <a:ext cx="4345994" cy="40233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 formação de cooperativas e gestão conjunta de pequenos produtores </a:t>
            </a:r>
            <a:endParaRPr/>
          </a:p>
        </p:txBody>
      </p:sp>
      <p:cxnSp>
        <p:nvCxnSpPr>
          <p:cNvPr id="496" name="Google Shape;496;p5"/>
          <p:cNvCxnSpPr>
            <a:stCxn id="497" idx="3"/>
            <a:endCxn id="495" idx="1"/>
          </p:cNvCxnSpPr>
          <p:nvPr/>
        </p:nvCxnSpPr>
        <p:spPr>
          <a:xfrm flipH="1" rot="10800000">
            <a:off x="7166846" y="4920563"/>
            <a:ext cx="182700" cy="660300"/>
          </a:xfrm>
          <a:prstGeom prst="bentConnector3">
            <a:avLst>
              <a:gd fmla="val 4999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8" name="Google Shape;498;p5"/>
          <p:cNvSpPr/>
          <p:nvPr/>
        </p:nvSpPr>
        <p:spPr>
          <a:xfrm>
            <a:off x="7346357" y="5575188"/>
            <a:ext cx="4358696" cy="59890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Investir em pesquisa e desenvolvimento de tecnologias voltadas para a agricultura e pecuária, visando aumentar a produtividade</a:t>
            </a:r>
            <a:endParaRPr/>
          </a:p>
        </p:txBody>
      </p:sp>
      <p:cxnSp>
        <p:nvCxnSpPr>
          <p:cNvPr id="499" name="Google Shape;499;p5"/>
          <p:cNvCxnSpPr>
            <a:stCxn id="497" idx="3"/>
            <a:endCxn id="498" idx="1"/>
          </p:cNvCxnSpPr>
          <p:nvPr/>
        </p:nvCxnSpPr>
        <p:spPr>
          <a:xfrm>
            <a:off x="7166846" y="5580863"/>
            <a:ext cx="179400" cy="293700"/>
          </a:xfrm>
          <a:prstGeom prst="bentConnector3">
            <a:avLst>
              <a:gd fmla="val 5003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0" name="Google Shape;500;p5"/>
          <p:cNvSpPr/>
          <p:nvPr/>
        </p:nvSpPr>
        <p:spPr>
          <a:xfrm>
            <a:off x="820677" y="3986901"/>
            <a:ext cx="1806004" cy="2140460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 a vida no campo atrativa para os pequenos proprietários, de forma a equilibrar a produção de alimentos para o consumo na cidade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"/>
          <p:cNvSpPr/>
          <p:nvPr/>
        </p:nvSpPr>
        <p:spPr>
          <a:xfrm>
            <a:off x="2811317" y="3967098"/>
            <a:ext cx="1806004" cy="2140459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produção agropecuária sustentável, apoiar pequenos produtores e fortalecer economia rural em Ponta Grossa</a:t>
            </a:r>
            <a:endParaRPr/>
          </a:p>
        </p:txBody>
      </p:sp>
      <p:sp>
        <p:nvSpPr>
          <p:cNvPr id="497" name="Google Shape;497;p5"/>
          <p:cNvSpPr/>
          <p:nvPr/>
        </p:nvSpPr>
        <p:spPr>
          <a:xfrm>
            <a:off x="4860983" y="5184330"/>
            <a:ext cx="2305863" cy="793065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da cadeia produtiva para abastecimento interno</a:t>
            </a:r>
            <a:endParaRPr/>
          </a:p>
        </p:txBody>
      </p:sp>
      <p:sp>
        <p:nvSpPr>
          <p:cNvPr id="501" name="Google Shape;501;p5"/>
          <p:cNvSpPr/>
          <p:nvPr/>
        </p:nvSpPr>
        <p:spPr>
          <a:xfrm>
            <a:off x="7343176" y="6846240"/>
            <a:ext cx="4361878" cy="36260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Atrelar o desenvolvimento do capital humano no campo com os programas educacionais da cidade </a:t>
            </a:r>
            <a:endParaRPr/>
          </a:p>
        </p:txBody>
      </p:sp>
      <p:cxnSp>
        <p:nvCxnSpPr>
          <p:cNvPr id="502" name="Google Shape;502;p5"/>
          <p:cNvCxnSpPr>
            <a:stCxn id="497" idx="3"/>
            <a:endCxn id="501" idx="1"/>
          </p:cNvCxnSpPr>
          <p:nvPr/>
        </p:nvCxnSpPr>
        <p:spPr>
          <a:xfrm>
            <a:off x="7166846" y="5580863"/>
            <a:ext cx="176400" cy="1446600"/>
          </a:xfrm>
          <a:prstGeom prst="bentConnector3">
            <a:avLst>
              <a:gd fmla="val 4998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3" name="Google Shape;503;p5"/>
          <p:cNvCxnSpPr>
            <a:stCxn id="489" idx="3"/>
            <a:endCxn id="497" idx="1"/>
          </p:cNvCxnSpPr>
          <p:nvPr/>
        </p:nvCxnSpPr>
        <p:spPr>
          <a:xfrm>
            <a:off x="4617321" y="5037328"/>
            <a:ext cx="243600" cy="543600"/>
          </a:xfrm>
          <a:prstGeom prst="bentConnector3">
            <a:avLst>
              <a:gd fmla="val 5001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4" name="Google Shape;504;p5"/>
          <p:cNvCxnSpPr>
            <a:stCxn id="500" idx="3"/>
            <a:endCxn id="489" idx="1"/>
          </p:cNvCxnSpPr>
          <p:nvPr/>
        </p:nvCxnSpPr>
        <p:spPr>
          <a:xfrm flipH="1" rot="10800000">
            <a:off x="2626681" y="5037331"/>
            <a:ext cx="184500" cy="19800"/>
          </a:xfrm>
          <a:prstGeom prst="bentConnector3">
            <a:avLst>
              <a:gd fmla="val 5003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5" name="Google Shape;505;p5"/>
          <p:cNvSpPr/>
          <p:nvPr/>
        </p:nvSpPr>
        <p:spPr>
          <a:xfrm>
            <a:off x="7346347" y="6223414"/>
            <a:ext cx="4361878" cy="59890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programas de incentivo à agricultura familiar, como fornecimento de insumos, assistência técnica, crédito facilitado e acesso a mercados locais e regionais</a:t>
            </a:r>
            <a:endParaRPr/>
          </a:p>
        </p:txBody>
      </p:sp>
      <p:cxnSp>
        <p:nvCxnSpPr>
          <p:cNvPr id="506" name="Google Shape;506;p5"/>
          <p:cNvCxnSpPr>
            <a:stCxn id="497" idx="3"/>
            <a:endCxn id="505" idx="1"/>
          </p:cNvCxnSpPr>
          <p:nvPr/>
        </p:nvCxnSpPr>
        <p:spPr>
          <a:xfrm>
            <a:off x="7166846" y="5580863"/>
            <a:ext cx="179400" cy="942000"/>
          </a:xfrm>
          <a:prstGeom prst="bentConnector3">
            <a:avLst>
              <a:gd fmla="val 5002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7" name="Google Shape;507;p5"/>
          <p:cNvSpPr/>
          <p:nvPr/>
        </p:nvSpPr>
        <p:spPr>
          <a:xfrm>
            <a:off x="7359059" y="5169395"/>
            <a:ext cx="4345994" cy="37134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Mapeamento da cadeia produtiva agrícola ponta grossense</a:t>
            </a:r>
            <a:endParaRPr/>
          </a:p>
        </p:txBody>
      </p:sp>
      <p:cxnSp>
        <p:nvCxnSpPr>
          <p:cNvPr id="508" name="Google Shape;508;p5"/>
          <p:cNvCxnSpPr>
            <a:stCxn id="497" idx="3"/>
            <a:endCxn id="507" idx="1"/>
          </p:cNvCxnSpPr>
          <p:nvPr/>
        </p:nvCxnSpPr>
        <p:spPr>
          <a:xfrm flipH="1" rot="10800000">
            <a:off x="7166846" y="5354963"/>
            <a:ext cx="192300" cy="225900"/>
          </a:xfrm>
          <a:prstGeom prst="bentConnector3">
            <a:avLst>
              <a:gd fmla="val 4997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9" name="Google Shape;509;p5"/>
          <p:cNvSpPr/>
          <p:nvPr/>
        </p:nvSpPr>
        <p:spPr>
          <a:xfrm>
            <a:off x="7381285" y="3209661"/>
            <a:ext cx="4304713" cy="445969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Garantia de acesso a infraestrutura necessária para uma vida no campo de qualidade</a:t>
            </a:r>
            <a:endParaRPr/>
          </a:p>
        </p:txBody>
      </p:sp>
      <p:cxnSp>
        <p:nvCxnSpPr>
          <p:cNvPr id="510" name="Google Shape;510;p5"/>
          <p:cNvCxnSpPr>
            <a:stCxn id="490" idx="3"/>
            <a:endCxn id="509" idx="1"/>
          </p:cNvCxnSpPr>
          <p:nvPr/>
        </p:nvCxnSpPr>
        <p:spPr>
          <a:xfrm>
            <a:off x="7166846" y="3034270"/>
            <a:ext cx="214500" cy="398400"/>
          </a:xfrm>
          <a:prstGeom prst="bentConnector3">
            <a:avLst>
              <a:gd fmla="val 4998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1" name="Google Shape;511;p5"/>
          <p:cNvSpPr/>
          <p:nvPr/>
        </p:nvSpPr>
        <p:spPr>
          <a:xfrm>
            <a:off x="7352704" y="1828306"/>
            <a:ext cx="4304713" cy="363393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 a necessidade e maneiras de estruturação de bairros rurais</a:t>
            </a:r>
            <a:endParaRPr/>
          </a:p>
        </p:txBody>
      </p:sp>
      <p:cxnSp>
        <p:nvCxnSpPr>
          <p:cNvPr id="512" name="Google Shape;512;p5"/>
          <p:cNvCxnSpPr>
            <a:stCxn id="490" idx="3"/>
            <a:endCxn id="511" idx="1"/>
          </p:cNvCxnSpPr>
          <p:nvPr/>
        </p:nvCxnSpPr>
        <p:spPr>
          <a:xfrm flipH="1" rot="10800000">
            <a:off x="7166846" y="2010070"/>
            <a:ext cx="186000" cy="1024200"/>
          </a:xfrm>
          <a:prstGeom prst="bentConnector3">
            <a:avLst>
              <a:gd fmla="val 49962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3" name="Google Shape;513;p5"/>
          <p:cNvSpPr txBox="1"/>
          <p:nvPr/>
        </p:nvSpPr>
        <p:spPr>
          <a:xfrm>
            <a:off x="2358661" y="1150680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514" name="Google Shape;514;p5"/>
          <p:cNvSpPr txBox="1"/>
          <p:nvPr/>
        </p:nvSpPr>
        <p:spPr>
          <a:xfrm>
            <a:off x="5136605" y="1123435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515" name="Google Shape;515;p5"/>
          <p:cNvSpPr txBox="1"/>
          <p:nvPr/>
        </p:nvSpPr>
        <p:spPr>
          <a:xfrm>
            <a:off x="8148606" y="1138054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516" name="Google Shape;516;p5"/>
          <p:cNvSpPr txBox="1"/>
          <p:nvPr/>
        </p:nvSpPr>
        <p:spPr>
          <a:xfrm>
            <a:off x="472801" y="1138054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517" name="Google Shape;517;p5"/>
          <p:cNvGrpSpPr/>
          <p:nvPr/>
        </p:nvGrpSpPr>
        <p:grpSpPr>
          <a:xfrm>
            <a:off x="831579" y="1768184"/>
            <a:ext cx="8179573" cy="1954093"/>
            <a:chOff x="400050" y="1500219"/>
            <a:chExt cx="8179573" cy="1954092"/>
          </a:xfrm>
        </p:grpSpPr>
        <p:grpSp>
          <p:nvGrpSpPr>
            <p:cNvPr id="518" name="Google Shape;518;p5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521" name="Google Shape;521;p5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522" name="Google Shape;522;p5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5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5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5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5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7" name="Google Shape;527;p5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1" name="Google Shape;531;p5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532" name="Google Shape;532;p5"/>
          <p:cNvSpPr/>
          <p:nvPr/>
        </p:nvSpPr>
        <p:spPr>
          <a:xfrm>
            <a:off x="5998149" y="7442412"/>
            <a:ext cx="5747905" cy="143490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Quantidade de culturas produzidas, % da produção destinada ao mercado interno, % de crescimento do VBP, % População no campo, % hectare por proprietário rural, Renda média do produtor rural, Grau de escolaridade na agropecuária, Valor do m² dos imóveis nos bairros rurais, % da Cobertura de saneamento básico e energia nos bairros rurais.</a:t>
            </a:r>
            <a:endParaRPr/>
          </a:p>
        </p:txBody>
      </p:sp>
      <p:sp>
        <p:nvSpPr>
          <p:cNvPr id="533" name="Google Shape;533;p5"/>
          <p:cNvSpPr/>
          <p:nvPr/>
        </p:nvSpPr>
        <p:spPr>
          <a:xfrm>
            <a:off x="831579" y="7442412"/>
            <a:ext cx="5042413" cy="1450484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Urbanismo e Mobilidade, Agronegócio, Educação, Infraestrutura, Meio Ambiente;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Políticas Públicas Sociais; Indústria, Comércio e Qualificação Profissional; Infraestrutura e Planejamento, Meio Ambiente, Agricultura, Pecuária e Abastecimento; Educação.</a:t>
            </a:r>
            <a:endParaRPr/>
          </a:p>
        </p:txBody>
      </p:sp>
      <p:sp>
        <p:nvSpPr>
          <p:cNvPr id="534" name="Google Shape;534;p5"/>
          <p:cNvSpPr/>
          <p:nvPr/>
        </p:nvSpPr>
        <p:spPr>
          <a:xfrm>
            <a:off x="7365412" y="3782657"/>
            <a:ext cx="4304713" cy="23275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ao cultivo de culturas alternativas</a:t>
            </a:r>
            <a:endParaRPr/>
          </a:p>
        </p:txBody>
      </p:sp>
      <p:sp>
        <p:nvSpPr>
          <p:cNvPr id="535" name="Google Shape;535;p5"/>
          <p:cNvSpPr/>
          <p:nvPr/>
        </p:nvSpPr>
        <p:spPr>
          <a:xfrm>
            <a:off x="7349540" y="4059531"/>
            <a:ext cx="4345985" cy="60590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à ações sustentáveis e de mitigação ambiental na cadeia produtiva local visando a valorização do produto</a:t>
            </a:r>
            <a:endParaRPr/>
          </a:p>
        </p:txBody>
      </p:sp>
      <p:cxnSp>
        <p:nvCxnSpPr>
          <p:cNvPr id="536" name="Google Shape;536;p5"/>
          <p:cNvCxnSpPr>
            <a:stCxn id="497" idx="3"/>
            <a:endCxn id="535" idx="1"/>
          </p:cNvCxnSpPr>
          <p:nvPr/>
        </p:nvCxnSpPr>
        <p:spPr>
          <a:xfrm flipH="1" rot="10800000">
            <a:off x="7166846" y="4362563"/>
            <a:ext cx="182700" cy="1218300"/>
          </a:xfrm>
          <a:prstGeom prst="bentConnector3">
            <a:avLst>
              <a:gd fmla="val 4999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7" name="Google Shape;537;p5"/>
          <p:cNvCxnSpPr>
            <a:stCxn id="497" idx="3"/>
            <a:endCxn id="534" idx="1"/>
          </p:cNvCxnSpPr>
          <p:nvPr/>
        </p:nvCxnSpPr>
        <p:spPr>
          <a:xfrm flipH="1" rot="10800000">
            <a:off x="7166846" y="3899063"/>
            <a:ext cx="198600" cy="1681800"/>
          </a:xfrm>
          <a:prstGeom prst="bentConnector3">
            <a:avLst>
              <a:gd fmla="val 4999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8" name="Google Shape;538;p5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 b="0" sz="101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544" name="Google Shape;544;p6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CONSTRUÇÃO CIVIL</a:t>
            </a:r>
            <a:endParaRPr/>
          </a:p>
        </p:txBody>
      </p:sp>
      <p:cxnSp>
        <p:nvCxnSpPr>
          <p:cNvPr id="545" name="Google Shape;545;p6"/>
          <p:cNvCxnSpPr>
            <a:stCxn id="546" idx="3"/>
            <a:endCxn id="547" idx="1"/>
          </p:cNvCxnSpPr>
          <p:nvPr/>
        </p:nvCxnSpPr>
        <p:spPr>
          <a:xfrm flipH="1" rot="10800000">
            <a:off x="4780431" y="2603014"/>
            <a:ext cx="296400" cy="27297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7" name="Google Shape;547;p6"/>
          <p:cNvSpPr/>
          <p:nvPr/>
        </p:nvSpPr>
        <p:spPr>
          <a:xfrm>
            <a:off x="5076764" y="2145960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Aproveitamento da alta demanda de habitação popular</a:t>
            </a:r>
            <a:endParaRPr/>
          </a:p>
        </p:txBody>
      </p:sp>
      <p:sp>
        <p:nvSpPr>
          <p:cNvPr id="548" name="Google Shape;548;p6"/>
          <p:cNvSpPr/>
          <p:nvPr/>
        </p:nvSpPr>
        <p:spPr>
          <a:xfrm>
            <a:off x="7952413" y="2659812"/>
            <a:ext cx="3970740" cy="436234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incentivos municipais para o setor</a:t>
            </a:r>
            <a:endParaRPr/>
          </a:p>
        </p:txBody>
      </p:sp>
      <p:cxnSp>
        <p:nvCxnSpPr>
          <p:cNvPr id="549" name="Google Shape;549;p6"/>
          <p:cNvCxnSpPr>
            <a:stCxn id="547" idx="3"/>
            <a:endCxn id="548" idx="1"/>
          </p:cNvCxnSpPr>
          <p:nvPr/>
        </p:nvCxnSpPr>
        <p:spPr>
          <a:xfrm>
            <a:off x="7591364" y="2602869"/>
            <a:ext cx="360900" cy="275100"/>
          </a:xfrm>
          <a:prstGeom prst="bentConnector3">
            <a:avLst>
              <a:gd fmla="val 5002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0" name="Google Shape;550;p6"/>
          <p:cNvSpPr/>
          <p:nvPr/>
        </p:nvSpPr>
        <p:spPr>
          <a:xfrm>
            <a:off x="7952413" y="1943840"/>
            <a:ext cx="3970740" cy="604988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Aproveitamento de créditos federais/estaduais para o desenvolvimento de habitações populares</a:t>
            </a:r>
            <a:endParaRPr/>
          </a:p>
        </p:txBody>
      </p:sp>
      <p:cxnSp>
        <p:nvCxnSpPr>
          <p:cNvPr id="551" name="Google Shape;551;p6"/>
          <p:cNvCxnSpPr>
            <a:stCxn id="547" idx="3"/>
            <a:endCxn id="550" idx="1"/>
          </p:cNvCxnSpPr>
          <p:nvPr/>
        </p:nvCxnSpPr>
        <p:spPr>
          <a:xfrm flipH="1" rot="10800000">
            <a:off x="7591364" y="2246469"/>
            <a:ext cx="360900" cy="356400"/>
          </a:xfrm>
          <a:prstGeom prst="bentConnector3">
            <a:avLst>
              <a:gd fmla="val 5002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2" name="Google Shape;552;p6"/>
          <p:cNvSpPr/>
          <p:nvPr/>
        </p:nvSpPr>
        <p:spPr>
          <a:xfrm>
            <a:off x="5070407" y="5432027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Aprimoramento do ciclo da construção civil</a:t>
            </a:r>
            <a:endParaRPr/>
          </a:p>
        </p:txBody>
      </p:sp>
      <p:cxnSp>
        <p:nvCxnSpPr>
          <p:cNvPr id="553" name="Google Shape;553;p6"/>
          <p:cNvCxnSpPr>
            <a:stCxn id="546" idx="3"/>
            <a:endCxn id="552" idx="1"/>
          </p:cNvCxnSpPr>
          <p:nvPr/>
        </p:nvCxnSpPr>
        <p:spPr>
          <a:xfrm>
            <a:off x="4780431" y="5332714"/>
            <a:ext cx="290100" cy="556200"/>
          </a:xfrm>
          <a:prstGeom prst="bentConnector3">
            <a:avLst>
              <a:gd fmla="val 4997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4" name="Google Shape;554;p6"/>
          <p:cNvSpPr/>
          <p:nvPr/>
        </p:nvSpPr>
        <p:spPr>
          <a:xfrm>
            <a:off x="7952413" y="3794554"/>
            <a:ext cx="3970740" cy="45690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Diminuição no tempo de aprovação de projeto</a:t>
            </a:r>
            <a:endParaRPr/>
          </a:p>
        </p:txBody>
      </p:sp>
      <p:cxnSp>
        <p:nvCxnSpPr>
          <p:cNvPr id="555" name="Google Shape;555;p6"/>
          <p:cNvCxnSpPr>
            <a:stCxn id="552" idx="3"/>
            <a:endCxn id="554" idx="1"/>
          </p:cNvCxnSpPr>
          <p:nvPr/>
        </p:nvCxnSpPr>
        <p:spPr>
          <a:xfrm flipH="1" rot="10800000">
            <a:off x="7585007" y="4022936"/>
            <a:ext cx="367500" cy="18660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6" name="Google Shape;556;p6"/>
          <p:cNvSpPr/>
          <p:nvPr/>
        </p:nvSpPr>
        <p:spPr>
          <a:xfrm>
            <a:off x="7952413" y="4349181"/>
            <a:ext cx="3970740" cy="4569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incentivos para a produção local de insumos da construção</a:t>
            </a:r>
            <a:endParaRPr/>
          </a:p>
        </p:txBody>
      </p:sp>
      <p:cxnSp>
        <p:nvCxnSpPr>
          <p:cNvPr id="557" name="Google Shape;557;p6"/>
          <p:cNvCxnSpPr>
            <a:stCxn id="552" idx="3"/>
            <a:endCxn id="556" idx="1"/>
          </p:cNvCxnSpPr>
          <p:nvPr/>
        </p:nvCxnSpPr>
        <p:spPr>
          <a:xfrm flipH="1" rot="10800000">
            <a:off x="7585007" y="4577636"/>
            <a:ext cx="367500" cy="13113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8" name="Google Shape;558;p6"/>
          <p:cNvSpPr/>
          <p:nvPr/>
        </p:nvSpPr>
        <p:spPr>
          <a:xfrm>
            <a:off x="7952413" y="5657216"/>
            <a:ext cx="3970740" cy="400485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entre o mercado imobiliário e as diretrizes urbanísticas do município</a:t>
            </a:r>
            <a:endParaRPr/>
          </a:p>
        </p:txBody>
      </p:sp>
      <p:cxnSp>
        <p:nvCxnSpPr>
          <p:cNvPr id="559" name="Google Shape;559;p6"/>
          <p:cNvCxnSpPr>
            <a:stCxn id="552" idx="3"/>
            <a:endCxn id="558" idx="1"/>
          </p:cNvCxnSpPr>
          <p:nvPr/>
        </p:nvCxnSpPr>
        <p:spPr>
          <a:xfrm flipH="1" rot="10800000">
            <a:off x="7585007" y="5857436"/>
            <a:ext cx="367500" cy="315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0" name="Google Shape;560;p6"/>
          <p:cNvSpPr/>
          <p:nvPr/>
        </p:nvSpPr>
        <p:spPr>
          <a:xfrm>
            <a:off x="7952413" y="6164575"/>
            <a:ext cx="3970740" cy="451792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Aproximação com as universidades locais</a:t>
            </a:r>
            <a:endParaRPr/>
          </a:p>
        </p:txBody>
      </p:sp>
      <p:cxnSp>
        <p:nvCxnSpPr>
          <p:cNvPr id="561" name="Google Shape;561;p6"/>
          <p:cNvCxnSpPr>
            <a:stCxn id="552" idx="3"/>
            <a:endCxn id="560" idx="1"/>
          </p:cNvCxnSpPr>
          <p:nvPr/>
        </p:nvCxnSpPr>
        <p:spPr>
          <a:xfrm>
            <a:off x="7585007" y="5888936"/>
            <a:ext cx="367500" cy="5016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2" name="Google Shape;562;p6"/>
          <p:cNvSpPr/>
          <p:nvPr/>
        </p:nvSpPr>
        <p:spPr>
          <a:xfrm>
            <a:off x="878447" y="4220270"/>
            <a:ext cx="1806004" cy="2224888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e consolidar a indústria da construção civil em Ponta Grossa</a:t>
            </a:r>
            <a:endParaRPr/>
          </a:p>
        </p:txBody>
      </p:sp>
      <p:sp>
        <p:nvSpPr>
          <p:cNvPr id="546" name="Google Shape;546;p6"/>
          <p:cNvSpPr/>
          <p:nvPr/>
        </p:nvSpPr>
        <p:spPr>
          <a:xfrm>
            <a:off x="2974427" y="4220269"/>
            <a:ext cx="1806004" cy="2224889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Impulsionar o setor da construção civil para supriras demandas de infraestrutura e habitação</a:t>
            </a:r>
            <a:endParaRPr/>
          </a:p>
        </p:txBody>
      </p:sp>
      <p:cxnSp>
        <p:nvCxnSpPr>
          <p:cNvPr id="563" name="Google Shape;563;p6"/>
          <p:cNvCxnSpPr>
            <a:stCxn id="562" idx="3"/>
            <a:endCxn id="546" idx="1"/>
          </p:cNvCxnSpPr>
          <p:nvPr/>
        </p:nvCxnSpPr>
        <p:spPr>
          <a:xfrm>
            <a:off x="2684451" y="5332714"/>
            <a:ext cx="290100" cy="6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4" name="Google Shape;564;p6"/>
          <p:cNvSpPr/>
          <p:nvPr/>
        </p:nvSpPr>
        <p:spPr>
          <a:xfrm>
            <a:off x="7952413" y="4913400"/>
            <a:ext cx="3970740" cy="632832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estratégias para atração de grandes redes/franquias de venda de matéria prima para construção</a:t>
            </a:r>
            <a:endParaRPr/>
          </a:p>
        </p:txBody>
      </p:sp>
      <p:cxnSp>
        <p:nvCxnSpPr>
          <p:cNvPr id="565" name="Google Shape;565;p6"/>
          <p:cNvCxnSpPr>
            <a:stCxn id="552" idx="3"/>
            <a:endCxn id="564" idx="1"/>
          </p:cNvCxnSpPr>
          <p:nvPr/>
        </p:nvCxnSpPr>
        <p:spPr>
          <a:xfrm flipH="1" rot="10800000">
            <a:off x="7585007" y="5229836"/>
            <a:ext cx="367500" cy="659100"/>
          </a:xfrm>
          <a:prstGeom prst="bentConnector3">
            <a:avLst>
              <a:gd fmla="val 4998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6" name="Google Shape;566;p6"/>
          <p:cNvSpPr txBox="1"/>
          <p:nvPr/>
        </p:nvSpPr>
        <p:spPr>
          <a:xfrm>
            <a:off x="2635140" y="1148779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567" name="Google Shape;567;p6"/>
          <p:cNvSpPr txBox="1"/>
          <p:nvPr/>
        </p:nvSpPr>
        <p:spPr>
          <a:xfrm>
            <a:off x="5292503" y="1121534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568" name="Google Shape;568;p6"/>
          <p:cNvSpPr txBox="1"/>
          <p:nvPr/>
        </p:nvSpPr>
        <p:spPr>
          <a:xfrm>
            <a:off x="8394620" y="1106510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569" name="Google Shape;569;p6"/>
          <p:cNvSpPr txBox="1"/>
          <p:nvPr/>
        </p:nvSpPr>
        <p:spPr>
          <a:xfrm>
            <a:off x="394972" y="1136153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570" name="Google Shape;570;p6"/>
          <p:cNvGrpSpPr/>
          <p:nvPr/>
        </p:nvGrpSpPr>
        <p:grpSpPr>
          <a:xfrm>
            <a:off x="878447" y="1662209"/>
            <a:ext cx="8179573" cy="1954093"/>
            <a:chOff x="400050" y="1500219"/>
            <a:chExt cx="8179573" cy="1954092"/>
          </a:xfrm>
        </p:grpSpPr>
        <p:grpSp>
          <p:nvGrpSpPr>
            <p:cNvPr id="571" name="Google Shape;571;p6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572" name="Google Shape;572;p6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573" name="Google Shape;573;p6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574" name="Google Shape;574;p6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575" name="Google Shape;575;p6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6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6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6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0" name="Google Shape;580;p6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585" name="Google Shape;585;p6"/>
          <p:cNvSpPr/>
          <p:nvPr/>
        </p:nvSpPr>
        <p:spPr>
          <a:xfrm>
            <a:off x="6045017" y="7021464"/>
            <a:ext cx="5878136" cy="1655420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Nº de novos empreendimentos construídos, % de variação do valor dos principais insumos do setor, % de novas empresas na construção civil, % de novas empregos na construção civil, Grau de escolaridade dos empregados empresas na construção civil, Quantidade de água e energia gasta nas empresas na construção civil, Quantidade de poluentes emitidos pelas empresas na construção civil, % crescimento do PIB do setor. </a:t>
            </a:r>
            <a:endParaRPr/>
          </a:p>
        </p:txBody>
      </p:sp>
      <p:sp>
        <p:nvSpPr>
          <p:cNvPr id="586" name="Google Shape;586;p6"/>
          <p:cNvSpPr/>
          <p:nvPr/>
        </p:nvSpPr>
        <p:spPr>
          <a:xfrm>
            <a:off x="878447" y="7037044"/>
            <a:ext cx="5017438" cy="163983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Urbanismo e Mobilidade, Construção civil, Educação, Infraestrutura, Meio Ambiente;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Indústria, Comércio e Qualificação Profissional; Infraestrutura e Planejamento, Meio Ambiente; Educação.</a:t>
            </a:r>
            <a:endParaRPr/>
          </a:p>
        </p:txBody>
      </p:sp>
      <p:sp>
        <p:nvSpPr>
          <p:cNvPr id="587" name="Google Shape;587;p6"/>
          <p:cNvSpPr/>
          <p:nvPr/>
        </p:nvSpPr>
        <p:spPr>
          <a:xfrm>
            <a:off x="7959776" y="3263141"/>
            <a:ext cx="3970740" cy="4569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a consulta frequente à profissionais de execução de obras  </a:t>
            </a:r>
            <a:endParaRPr/>
          </a:p>
        </p:txBody>
      </p:sp>
      <p:cxnSp>
        <p:nvCxnSpPr>
          <p:cNvPr id="588" name="Google Shape;588;p6"/>
          <p:cNvCxnSpPr>
            <a:stCxn id="552" idx="3"/>
            <a:endCxn id="587" idx="1"/>
          </p:cNvCxnSpPr>
          <p:nvPr/>
        </p:nvCxnSpPr>
        <p:spPr>
          <a:xfrm flipH="1" rot="10800000">
            <a:off x="7585007" y="3491636"/>
            <a:ext cx="374700" cy="2397300"/>
          </a:xfrm>
          <a:prstGeom prst="bentConnector3">
            <a:avLst>
              <a:gd fmla="val 5000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9" name="Google Shape;589;p6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 b="0" sz="101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"/>
          <p:cNvSpPr txBox="1"/>
          <p:nvPr>
            <p:ph idx="3" type="body"/>
          </p:nvPr>
        </p:nvSpPr>
        <p:spPr>
          <a:xfrm>
            <a:off x="597947" y="254282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595" name="Google Shape;595;p7"/>
          <p:cNvSpPr txBox="1"/>
          <p:nvPr>
            <p:ph idx="1" type="body"/>
          </p:nvPr>
        </p:nvSpPr>
        <p:spPr>
          <a:xfrm>
            <a:off x="597948" y="75422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EMPREENDEDORISMO</a:t>
            </a:r>
            <a:endParaRPr/>
          </a:p>
        </p:txBody>
      </p:sp>
      <p:sp>
        <p:nvSpPr>
          <p:cNvPr id="596" name="Google Shape;596;p7"/>
          <p:cNvSpPr/>
          <p:nvPr/>
        </p:nvSpPr>
        <p:spPr>
          <a:xfrm>
            <a:off x="3224777" y="4203027"/>
            <a:ext cx="1867467" cy="913341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Fortalecimento do ambiente empreendedor de Pont</a:t>
            </a: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Grossa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7"/>
          <p:cNvCxnSpPr>
            <a:stCxn id="596" idx="3"/>
            <a:endCxn id="598" idx="1"/>
          </p:cNvCxnSpPr>
          <p:nvPr/>
        </p:nvCxnSpPr>
        <p:spPr>
          <a:xfrm flipH="1" rot="10800000">
            <a:off x="5092244" y="2173298"/>
            <a:ext cx="288300" cy="24864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8" name="Google Shape;598;p7"/>
          <p:cNvSpPr/>
          <p:nvPr/>
        </p:nvSpPr>
        <p:spPr>
          <a:xfrm>
            <a:off x="5380455" y="1716397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Fomento ao desenvolvimento e abertura de empresas</a:t>
            </a:r>
            <a:endParaRPr/>
          </a:p>
        </p:txBody>
      </p:sp>
      <p:sp>
        <p:nvSpPr>
          <p:cNvPr id="599" name="Google Shape;599;p7"/>
          <p:cNvSpPr/>
          <p:nvPr/>
        </p:nvSpPr>
        <p:spPr>
          <a:xfrm>
            <a:off x="8093067" y="1907144"/>
            <a:ext cx="3677870" cy="36239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Desburocratização de processos corriqueiros das empresas</a:t>
            </a:r>
            <a:endParaRPr/>
          </a:p>
        </p:txBody>
      </p:sp>
      <p:cxnSp>
        <p:nvCxnSpPr>
          <p:cNvPr id="600" name="Google Shape;600;p7"/>
          <p:cNvCxnSpPr>
            <a:stCxn id="598" idx="3"/>
            <a:endCxn id="599" idx="1"/>
          </p:cNvCxnSpPr>
          <p:nvPr/>
        </p:nvCxnSpPr>
        <p:spPr>
          <a:xfrm flipH="1" rot="10800000">
            <a:off x="7895055" y="2088406"/>
            <a:ext cx="198000" cy="849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1" name="Google Shape;601;p7"/>
          <p:cNvSpPr/>
          <p:nvPr/>
        </p:nvSpPr>
        <p:spPr>
          <a:xfrm>
            <a:off x="8093067" y="1496617"/>
            <a:ext cx="3677870" cy="37862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agilidade para abertura de uma nova empresa</a:t>
            </a:r>
            <a:endParaRPr/>
          </a:p>
        </p:txBody>
      </p:sp>
      <p:cxnSp>
        <p:nvCxnSpPr>
          <p:cNvPr id="602" name="Google Shape;602;p7"/>
          <p:cNvCxnSpPr>
            <a:stCxn id="598" idx="3"/>
            <a:endCxn id="601" idx="1"/>
          </p:cNvCxnSpPr>
          <p:nvPr/>
        </p:nvCxnSpPr>
        <p:spPr>
          <a:xfrm flipH="1" rot="10800000">
            <a:off x="7895055" y="1685806"/>
            <a:ext cx="198000" cy="487500"/>
          </a:xfrm>
          <a:prstGeom prst="bentConnector3">
            <a:avLst>
              <a:gd fmla="val 5000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3" name="Google Shape;603;p7"/>
          <p:cNvSpPr/>
          <p:nvPr/>
        </p:nvSpPr>
        <p:spPr>
          <a:xfrm>
            <a:off x="5369190" y="3653865"/>
            <a:ext cx="2514600" cy="913817"/>
          </a:xfrm>
          <a:prstGeom prst="roundRect">
            <a:avLst>
              <a:gd fmla="val 13334" name="adj"/>
            </a:avLst>
          </a:prstGeom>
          <a:solidFill>
            <a:srgbClr val="FF99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da capacitação empreendedora na cidade</a:t>
            </a:r>
            <a:endParaRPr/>
          </a:p>
        </p:txBody>
      </p:sp>
      <p:cxnSp>
        <p:nvCxnSpPr>
          <p:cNvPr id="604" name="Google Shape;604;p7"/>
          <p:cNvCxnSpPr>
            <a:stCxn id="596" idx="3"/>
            <a:endCxn id="603" idx="1"/>
          </p:cNvCxnSpPr>
          <p:nvPr/>
        </p:nvCxnSpPr>
        <p:spPr>
          <a:xfrm flipH="1" rot="10800000">
            <a:off x="5092244" y="4110698"/>
            <a:ext cx="276900" cy="5490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5" name="Google Shape;605;p7"/>
          <p:cNvSpPr/>
          <p:nvPr/>
        </p:nvSpPr>
        <p:spPr>
          <a:xfrm>
            <a:off x="8069678" y="3281853"/>
            <a:ext cx="3677870" cy="45828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do sistema de ensino empreendedor universal nas escolas da cidade</a:t>
            </a:r>
            <a:endParaRPr/>
          </a:p>
        </p:txBody>
      </p:sp>
      <p:cxnSp>
        <p:nvCxnSpPr>
          <p:cNvPr id="606" name="Google Shape;606;p7"/>
          <p:cNvCxnSpPr>
            <a:stCxn id="603" idx="3"/>
            <a:endCxn id="605" idx="1"/>
          </p:cNvCxnSpPr>
          <p:nvPr/>
        </p:nvCxnSpPr>
        <p:spPr>
          <a:xfrm flipH="1" rot="10800000">
            <a:off x="7883790" y="3511074"/>
            <a:ext cx="186000" cy="599700"/>
          </a:xfrm>
          <a:prstGeom prst="bentConnector3">
            <a:avLst>
              <a:gd fmla="val 4997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7" name="Google Shape;607;p7"/>
          <p:cNvSpPr/>
          <p:nvPr/>
        </p:nvSpPr>
        <p:spPr>
          <a:xfrm>
            <a:off x="8093067" y="3768787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estratégicas para capacitação de pequenos e médios empreendedores</a:t>
            </a:r>
            <a:endParaRPr/>
          </a:p>
        </p:txBody>
      </p:sp>
      <p:cxnSp>
        <p:nvCxnSpPr>
          <p:cNvPr id="608" name="Google Shape;608;p7"/>
          <p:cNvCxnSpPr>
            <a:stCxn id="603" idx="3"/>
            <a:endCxn id="607" idx="1"/>
          </p:cNvCxnSpPr>
          <p:nvPr/>
        </p:nvCxnSpPr>
        <p:spPr>
          <a:xfrm flipH="1" rot="10800000">
            <a:off x="7883790" y="4002774"/>
            <a:ext cx="209400" cy="108000"/>
          </a:xfrm>
          <a:prstGeom prst="bentConnector3">
            <a:avLst>
              <a:gd fmla="val 4997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9" name="Google Shape;609;p7"/>
          <p:cNvSpPr/>
          <p:nvPr/>
        </p:nvSpPr>
        <p:spPr>
          <a:xfrm>
            <a:off x="8069678" y="2323985"/>
            <a:ext cx="3677870" cy="373420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Elaborar estratégias para diminuir a tributação do setor</a:t>
            </a:r>
            <a:endParaRPr/>
          </a:p>
        </p:txBody>
      </p:sp>
      <p:cxnSp>
        <p:nvCxnSpPr>
          <p:cNvPr id="610" name="Google Shape;610;p7"/>
          <p:cNvCxnSpPr>
            <a:stCxn id="598" idx="3"/>
            <a:endCxn id="609" idx="1"/>
          </p:cNvCxnSpPr>
          <p:nvPr/>
        </p:nvCxnSpPr>
        <p:spPr>
          <a:xfrm>
            <a:off x="7895055" y="2173306"/>
            <a:ext cx="174600" cy="337500"/>
          </a:xfrm>
          <a:prstGeom prst="bentConnector3">
            <a:avLst>
              <a:gd fmla="val 5000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1" name="Google Shape;611;p7"/>
          <p:cNvSpPr/>
          <p:nvPr/>
        </p:nvSpPr>
        <p:spPr>
          <a:xfrm>
            <a:off x="8074139" y="4272072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 de projetos empreendedores nas universidades locais</a:t>
            </a:r>
            <a:endParaRPr/>
          </a:p>
        </p:txBody>
      </p:sp>
      <p:cxnSp>
        <p:nvCxnSpPr>
          <p:cNvPr id="612" name="Google Shape;612;p7"/>
          <p:cNvCxnSpPr>
            <a:stCxn id="603" idx="3"/>
            <a:endCxn id="611" idx="1"/>
          </p:cNvCxnSpPr>
          <p:nvPr/>
        </p:nvCxnSpPr>
        <p:spPr>
          <a:xfrm>
            <a:off x="7883790" y="4110774"/>
            <a:ext cx="190200" cy="395400"/>
          </a:xfrm>
          <a:prstGeom prst="bentConnector3">
            <a:avLst>
              <a:gd fmla="val 5003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3" name="Google Shape;613;p7"/>
          <p:cNvSpPr/>
          <p:nvPr/>
        </p:nvSpPr>
        <p:spPr>
          <a:xfrm>
            <a:off x="5385980" y="5669663"/>
            <a:ext cx="2481020" cy="900059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Retomada do Parque Tecnológico da cidade</a:t>
            </a:r>
            <a:endParaRPr/>
          </a:p>
        </p:txBody>
      </p:sp>
      <p:cxnSp>
        <p:nvCxnSpPr>
          <p:cNvPr id="614" name="Google Shape;614;p7"/>
          <p:cNvCxnSpPr>
            <a:stCxn id="596" idx="3"/>
            <a:endCxn id="613" idx="1"/>
          </p:cNvCxnSpPr>
          <p:nvPr/>
        </p:nvCxnSpPr>
        <p:spPr>
          <a:xfrm>
            <a:off x="5092244" y="4659698"/>
            <a:ext cx="293700" cy="1460100"/>
          </a:xfrm>
          <a:prstGeom prst="bentConnector3">
            <a:avLst>
              <a:gd fmla="val 50006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5" name="Google Shape;615;p7"/>
          <p:cNvSpPr/>
          <p:nvPr/>
        </p:nvSpPr>
        <p:spPr>
          <a:xfrm>
            <a:off x="1050265" y="4197435"/>
            <a:ext cx="1959985" cy="1614651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 e ampliar a posição de destaque de Ponta Grossa como referência nacional no campo do empreendedorismo e inovação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7"/>
          <p:cNvCxnSpPr>
            <a:stCxn id="615" idx="3"/>
            <a:endCxn id="596" idx="1"/>
          </p:cNvCxnSpPr>
          <p:nvPr/>
        </p:nvCxnSpPr>
        <p:spPr>
          <a:xfrm flipH="1" rot="10800000">
            <a:off x="3010250" y="4659761"/>
            <a:ext cx="214500" cy="345000"/>
          </a:xfrm>
          <a:prstGeom prst="bentConnector3">
            <a:avLst>
              <a:gd fmla="val 50000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7" name="Google Shape;617;p7"/>
          <p:cNvSpPr/>
          <p:nvPr/>
        </p:nvSpPr>
        <p:spPr>
          <a:xfrm>
            <a:off x="8074139" y="4806965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promoção de ambientes propícios à inovação, como incubadoras e aceleradoras </a:t>
            </a:r>
            <a:endParaRPr/>
          </a:p>
        </p:txBody>
      </p:sp>
      <p:cxnSp>
        <p:nvCxnSpPr>
          <p:cNvPr id="618" name="Google Shape;618;p7"/>
          <p:cNvCxnSpPr>
            <a:stCxn id="603" idx="3"/>
            <a:endCxn id="617" idx="1"/>
          </p:cNvCxnSpPr>
          <p:nvPr/>
        </p:nvCxnSpPr>
        <p:spPr>
          <a:xfrm>
            <a:off x="7883790" y="4110774"/>
            <a:ext cx="190200" cy="930300"/>
          </a:xfrm>
          <a:prstGeom prst="bentConnector3">
            <a:avLst>
              <a:gd fmla="val 5003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9" name="Google Shape;619;p7"/>
          <p:cNvSpPr/>
          <p:nvPr/>
        </p:nvSpPr>
        <p:spPr>
          <a:xfrm>
            <a:off x="3191197" y="6279267"/>
            <a:ext cx="1901047" cy="1047325"/>
          </a:xfrm>
          <a:prstGeom prst="roundRect">
            <a:avLst>
              <a:gd fmla="val 13334" name="adj"/>
            </a:avLst>
          </a:prstGeom>
          <a:solidFill>
            <a:srgbClr val="DADADC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Consolidação de uma estratégia de divulgação do setor para atração de investidores</a:t>
            </a:r>
            <a:endParaRPr/>
          </a:p>
        </p:txBody>
      </p:sp>
      <p:sp>
        <p:nvSpPr>
          <p:cNvPr id="620" name="Google Shape;620;p7"/>
          <p:cNvSpPr/>
          <p:nvPr/>
        </p:nvSpPr>
        <p:spPr>
          <a:xfrm>
            <a:off x="5369190" y="6990958"/>
            <a:ext cx="2514600" cy="646332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 gestão centralizada do setor, tornando-a mais transparente</a:t>
            </a:r>
            <a:endParaRPr/>
          </a:p>
        </p:txBody>
      </p:sp>
      <p:sp>
        <p:nvSpPr>
          <p:cNvPr id="621" name="Google Shape;621;p7"/>
          <p:cNvSpPr/>
          <p:nvPr/>
        </p:nvSpPr>
        <p:spPr>
          <a:xfrm>
            <a:off x="8074139" y="7057521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um portal de divulgação atrelado a uma estratégia de marketing do município</a:t>
            </a:r>
            <a:endParaRPr/>
          </a:p>
        </p:txBody>
      </p:sp>
      <p:cxnSp>
        <p:nvCxnSpPr>
          <p:cNvPr id="622" name="Google Shape;622;p7"/>
          <p:cNvCxnSpPr>
            <a:stCxn id="615" idx="3"/>
            <a:endCxn id="619" idx="1"/>
          </p:cNvCxnSpPr>
          <p:nvPr/>
        </p:nvCxnSpPr>
        <p:spPr>
          <a:xfrm>
            <a:off x="3010250" y="5004761"/>
            <a:ext cx="180900" cy="1798200"/>
          </a:xfrm>
          <a:prstGeom prst="bentConnector3">
            <a:avLst>
              <a:gd fmla="val 50013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3" name="Google Shape;623;p7"/>
          <p:cNvCxnSpPr>
            <a:stCxn id="619" idx="3"/>
            <a:endCxn id="620" idx="1"/>
          </p:cNvCxnSpPr>
          <p:nvPr/>
        </p:nvCxnSpPr>
        <p:spPr>
          <a:xfrm>
            <a:off x="5092244" y="6802930"/>
            <a:ext cx="276900" cy="511200"/>
          </a:xfrm>
          <a:prstGeom prst="bentConnector3">
            <a:avLst>
              <a:gd fmla="val 50008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4" name="Google Shape;624;p7"/>
          <p:cNvCxnSpPr>
            <a:stCxn id="620" idx="3"/>
            <a:endCxn id="621" idx="1"/>
          </p:cNvCxnSpPr>
          <p:nvPr/>
        </p:nvCxnSpPr>
        <p:spPr>
          <a:xfrm flipH="1" rot="10800000">
            <a:off x="7883790" y="7291624"/>
            <a:ext cx="190200" cy="22500"/>
          </a:xfrm>
          <a:prstGeom prst="bentConnector3">
            <a:avLst>
              <a:gd fmla="val 50039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5" name="Google Shape;625;p7"/>
          <p:cNvSpPr/>
          <p:nvPr/>
        </p:nvSpPr>
        <p:spPr>
          <a:xfrm>
            <a:off x="8093067" y="5401609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um plano para viabilizar a ativação do parque</a:t>
            </a:r>
            <a:endParaRPr/>
          </a:p>
        </p:txBody>
      </p:sp>
      <p:sp>
        <p:nvSpPr>
          <p:cNvPr id="626" name="Google Shape;626;p7"/>
          <p:cNvSpPr/>
          <p:nvPr/>
        </p:nvSpPr>
        <p:spPr>
          <a:xfrm>
            <a:off x="8093067" y="5919408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Aproximação com o setor privado com foco na promoção de investimentos no parque</a:t>
            </a:r>
            <a:endParaRPr/>
          </a:p>
        </p:txBody>
      </p:sp>
      <p:sp>
        <p:nvSpPr>
          <p:cNvPr id="627" name="Google Shape;627;p7"/>
          <p:cNvSpPr/>
          <p:nvPr/>
        </p:nvSpPr>
        <p:spPr>
          <a:xfrm>
            <a:off x="8074139" y="6444851"/>
            <a:ext cx="3677870" cy="46814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 as atividades instaladas no parque voltada aos interesses da cidade</a:t>
            </a:r>
            <a:endParaRPr/>
          </a:p>
        </p:txBody>
      </p:sp>
      <p:cxnSp>
        <p:nvCxnSpPr>
          <p:cNvPr id="628" name="Google Shape;628;p7"/>
          <p:cNvCxnSpPr>
            <a:stCxn id="613" idx="3"/>
            <a:endCxn id="625" idx="1"/>
          </p:cNvCxnSpPr>
          <p:nvPr/>
        </p:nvCxnSpPr>
        <p:spPr>
          <a:xfrm flipH="1" rot="10800000">
            <a:off x="7867000" y="5635793"/>
            <a:ext cx="226200" cy="483900"/>
          </a:xfrm>
          <a:prstGeom prst="bentConnector3">
            <a:avLst>
              <a:gd fmla="val 4997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9" name="Google Shape;629;p7"/>
          <p:cNvCxnSpPr>
            <a:stCxn id="613" idx="3"/>
            <a:endCxn id="626" idx="1"/>
          </p:cNvCxnSpPr>
          <p:nvPr/>
        </p:nvCxnSpPr>
        <p:spPr>
          <a:xfrm>
            <a:off x="7867000" y="6119693"/>
            <a:ext cx="226200" cy="33900"/>
          </a:xfrm>
          <a:prstGeom prst="bentConnector3">
            <a:avLst>
              <a:gd fmla="val 49971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0" name="Google Shape;630;p7"/>
          <p:cNvCxnSpPr>
            <a:stCxn id="613" idx="3"/>
            <a:endCxn id="627" idx="1"/>
          </p:cNvCxnSpPr>
          <p:nvPr/>
        </p:nvCxnSpPr>
        <p:spPr>
          <a:xfrm>
            <a:off x="7867000" y="6119693"/>
            <a:ext cx="207000" cy="559200"/>
          </a:xfrm>
          <a:prstGeom prst="bentConnector3">
            <a:avLst>
              <a:gd fmla="val 50034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1" name="Google Shape;631;p7"/>
          <p:cNvSpPr txBox="1"/>
          <p:nvPr/>
        </p:nvSpPr>
        <p:spPr>
          <a:xfrm>
            <a:off x="3070905" y="1095691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632" name="Google Shape;632;p7"/>
          <p:cNvSpPr txBox="1"/>
          <p:nvPr/>
        </p:nvSpPr>
        <p:spPr>
          <a:xfrm>
            <a:off x="5655974" y="1083714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633" name="Google Shape;633;p7"/>
          <p:cNvSpPr txBox="1"/>
          <p:nvPr/>
        </p:nvSpPr>
        <p:spPr>
          <a:xfrm>
            <a:off x="8508983" y="1104258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634" name="Google Shape;634;p7"/>
          <p:cNvSpPr txBox="1"/>
          <p:nvPr/>
        </p:nvSpPr>
        <p:spPr>
          <a:xfrm>
            <a:off x="850833" y="108306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grpSp>
        <p:nvGrpSpPr>
          <p:cNvPr id="635" name="Google Shape;635;p7"/>
          <p:cNvGrpSpPr/>
          <p:nvPr/>
        </p:nvGrpSpPr>
        <p:grpSpPr>
          <a:xfrm>
            <a:off x="1293967" y="1824416"/>
            <a:ext cx="8179573" cy="1954093"/>
            <a:chOff x="400050" y="1500219"/>
            <a:chExt cx="8179573" cy="1954092"/>
          </a:xfrm>
        </p:grpSpPr>
        <p:grpSp>
          <p:nvGrpSpPr>
            <p:cNvPr id="636" name="Google Shape;636;p7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637" name="Google Shape;637;p7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638" name="Google Shape;638;p7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639" name="Google Shape;639;p7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7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7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5" name="Google Shape;645;p7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9" name="Google Shape;649;p7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650" name="Google Shape;650;p7"/>
          <p:cNvSpPr/>
          <p:nvPr/>
        </p:nvSpPr>
        <p:spPr>
          <a:xfrm>
            <a:off x="6185671" y="7708531"/>
            <a:ext cx="5585266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Novas MEIs e ME, Tempo médio de abertura de pequenas e médias empresas, % de investimento em P&amp;D, % Crescimento do PIB, Grau de escolaridade dos pequenos e médios empreendedores , %  de novas empresas no Parque, % de novos empregos no Parque</a:t>
            </a:r>
            <a:endParaRPr/>
          </a:p>
        </p:txBody>
      </p:sp>
      <p:sp>
        <p:nvSpPr>
          <p:cNvPr id="651" name="Google Shape;651;p7"/>
          <p:cNvSpPr/>
          <p:nvPr/>
        </p:nvSpPr>
        <p:spPr>
          <a:xfrm>
            <a:off x="1050265" y="7699165"/>
            <a:ext cx="5017438" cy="104537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Empreendedorismo e CTI, Educação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Indústria, Comércio e Qualificação Profissional; Políticas Públicas Sociais; Educação.</a:t>
            </a:r>
            <a:endParaRPr/>
          </a:p>
        </p:txBody>
      </p:sp>
      <p:sp>
        <p:nvSpPr>
          <p:cNvPr id="652" name="Google Shape;652;p7"/>
          <p:cNvSpPr/>
          <p:nvPr/>
        </p:nvSpPr>
        <p:spPr>
          <a:xfrm>
            <a:off x="8069678" y="2745900"/>
            <a:ext cx="3677870" cy="36239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Incentivo, organização e fomento das incubadoras das principais universidades locais</a:t>
            </a:r>
            <a:endParaRPr/>
          </a:p>
        </p:txBody>
      </p:sp>
      <p:cxnSp>
        <p:nvCxnSpPr>
          <p:cNvPr id="653" name="Google Shape;653;p7"/>
          <p:cNvCxnSpPr>
            <a:stCxn id="598" idx="3"/>
            <a:endCxn id="652" idx="1"/>
          </p:cNvCxnSpPr>
          <p:nvPr/>
        </p:nvCxnSpPr>
        <p:spPr>
          <a:xfrm>
            <a:off x="7895055" y="2173306"/>
            <a:ext cx="174600" cy="753900"/>
          </a:xfrm>
          <a:prstGeom prst="bentConnector3">
            <a:avLst>
              <a:gd fmla="val 50007" name="adj1"/>
            </a:avLst>
          </a:prstGeom>
          <a:solidFill>
            <a:srgbClr val="DADADC"/>
          </a:solidFill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54" name="Google Shape;654;p7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 b="0" sz="101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660" name="Google Shape;660;p8"/>
          <p:cNvSpPr txBox="1"/>
          <p:nvPr>
            <p:ph idx="1" type="body"/>
          </p:nvPr>
        </p:nvSpPr>
        <p:spPr>
          <a:xfrm>
            <a:off x="6965167" y="93789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TURISMO</a:t>
            </a:r>
            <a:endParaRPr/>
          </a:p>
        </p:txBody>
      </p:sp>
      <p:sp>
        <p:nvSpPr>
          <p:cNvPr id="661" name="Google Shape;661;p8"/>
          <p:cNvSpPr txBox="1"/>
          <p:nvPr/>
        </p:nvSpPr>
        <p:spPr>
          <a:xfrm>
            <a:off x="2289331" y="108989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662" name="Google Shape;662;p8"/>
          <p:cNvSpPr txBox="1"/>
          <p:nvPr/>
        </p:nvSpPr>
        <p:spPr>
          <a:xfrm>
            <a:off x="5230250" y="1110270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663" name="Google Shape;663;p8"/>
          <p:cNvSpPr txBox="1"/>
          <p:nvPr/>
        </p:nvSpPr>
        <p:spPr>
          <a:xfrm>
            <a:off x="8551239" y="1109497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664" name="Google Shape;664;p8"/>
          <p:cNvSpPr txBox="1"/>
          <p:nvPr/>
        </p:nvSpPr>
        <p:spPr>
          <a:xfrm>
            <a:off x="514589" y="108989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1072421" y="3735337"/>
            <a:ext cx="1806004" cy="1257692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Consolidar-se como um destino turístico diversificado de renome nacional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6" name="Google Shape;666;p8"/>
          <p:cNvCxnSpPr>
            <a:stCxn id="665" idx="3"/>
            <a:endCxn id="667" idx="1"/>
          </p:cNvCxnSpPr>
          <p:nvPr/>
        </p:nvCxnSpPr>
        <p:spPr>
          <a:xfrm>
            <a:off x="2878425" y="4364183"/>
            <a:ext cx="1368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7" name="Google Shape;667;p8"/>
          <p:cNvSpPr/>
          <p:nvPr/>
        </p:nvSpPr>
        <p:spPr>
          <a:xfrm>
            <a:off x="3015208" y="3665776"/>
            <a:ext cx="1806004" cy="1396814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centralizada e colaborativa do destino Ponta Grossa</a:t>
            </a:r>
            <a:endParaRPr/>
          </a:p>
        </p:txBody>
      </p:sp>
      <p:sp>
        <p:nvSpPr>
          <p:cNvPr id="668" name="Google Shape;668;p8"/>
          <p:cNvSpPr/>
          <p:nvPr/>
        </p:nvSpPr>
        <p:spPr>
          <a:xfrm>
            <a:off x="5071223" y="2415369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C5E0B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Diversificação e Aprimoramento dos Segmentos Turísticos </a:t>
            </a:r>
            <a:endParaRPr/>
          </a:p>
        </p:txBody>
      </p:sp>
      <p:cxnSp>
        <p:nvCxnSpPr>
          <p:cNvPr id="669" name="Google Shape;669;p8"/>
          <p:cNvCxnSpPr>
            <a:stCxn id="667" idx="3"/>
            <a:endCxn id="668" idx="1"/>
          </p:cNvCxnSpPr>
          <p:nvPr/>
        </p:nvCxnSpPr>
        <p:spPr>
          <a:xfrm flipH="1" rot="10800000">
            <a:off x="4821212" y="2763383"/>
            <a:ext cx="249900" cy="1600800"/>
          </a:xfrm>
          <a:prstGeom prst="bentConnector3">
            <a:avLst>
              <a:gd fmla="val 5002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0" name="Google Shape;670;p8"/>
          <p:cNvSpPr/>
          <p:nvPr/>
        </p:nvSpPr>
        <p:spPr>
          <a:xfrm>
            <a:off x="7727550" y="1466220"/>
            <a:ext cx="4361878" cy="399746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atrativos culturais, religiosas e de lazer na área urbana que tenham potencial de exploração turística </a:t>
            </a:r>
            <a:endParaRPr/>
          </a:p>
        </p:txBody>
      </p:sp>
      <p:cxnSp>
        <p:nvCxnSpPr>
          <p:cNvPr id="671" name="Google Shape;671;p8"/>
          <p:cNvCxnSpPr>
            <a:stCxn id="668" idx="3"/>
            <a:endCxn id="670" idx="1"/>
          </p:cNvCxnSpPr>
          <p:nvPr/>
        </p:nvCxnSpPr>
        <p:spPr>
          <a:xfrm flipH="1" rot="10800000">
            <a:off x="7377086" y="1666225"/>
            <a:ext cx="350400" cy="10971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2" name="Google Shape;672;p8"/>
          <p:cNvSpPr/>
          <p:nvPr/>
        </p:nvSpPr>
        <p:spPr>
          <a:xfrm>
            <a:off x="7727550" y="2358504"/>
            <a:ext cx="4361878" cy="63183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campanhas de divulgação específicas para cada segmento, destacando suas características únicas e atraindo diferentes públicos</a:t>
            </a:r>
            <a:endParaRPr/>
          </a:p>
        </p:txBody>
      </p:sp>
      <p:sp>
        <p:nvSpPr>
          <p:cNvPr id="673" name="Google Shape;673;p8"/>
          <p:cNvSpPr/>
          <p:nvPr/>
        </p:nvSpPr>
        <p:spPr>
          <a:xfrm>
            <a:off x="7718132" y="3483322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permanente e divulgação estratégica do calendário de eventos da cidade</a:t>
            </a:r>
            <a:endParaRPr/>
          </a:p>
        </p:txBody>
      </p:sp>
      <p:cxnSp>
        <p:nvCxnSpPr>
          <p:cNvPr id="674" name="Google Shape;674;p8"/>
          <p:cNvCxnSpPr>
            <a:stCxn id="668" idx="3"/>
            <a:endCxn id="672" idx="1"/>
          </p:cNvCxnSpPr>
          <p:nvPr/>
        </p:nvCxnSpPr>
        <p:spPr>
          <a:xfrm flipH="1" rot="10800000">
            <a:off x="7377086" y="2674525"/>
            <a:ext cx="350400" cy="888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5" name="Google Shape;675;p8"/>
          <p:cNvCxnSpPr>
            <a:stCxn id="668" idx="3"/>
            <a:endCxn id="673" idx="1"/>
          </p:cNvCxnSpPr>
          <p:nvPr/>
        </p:nvCxnSpPr>
        <p:spPr>
          <a:xfrm>
            <a:off x="7377086" y="2763325"/>
            <a:ext cx="341100" cy="9264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6" name="Google Shape;676;p8"/>
          <p:cNvSpPr/>
          <p:nvPr/>
        </p:nvSpPr>
        <p:spPr>
          <a:xfrm>
            <a:off x="7718132" y="3946716"/>
            <a:ext cx="4361878" cy="68713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pacotes turísticos que combinem diferentes experiências com foco na ampliação da estadia dos turistas na cidade</a:t>
            </a:r>
            <a:endParaRPr/>
          </a:p>
        </p:txBody>
      </p:sp>
      <p:cxnSp>
        <p:nvCxnSpPr>
          <p:cNvPr id="677" name="Google Shape;677;p8"/>
          <p:cNvCxnSpPr>
            <a:stCxn id="668" idx="3"/>
            <a:endCxn id="676" idx="1"/>
          </p:cNvCxnSpPr>
          <p:nvPr/>
        </p:nvCxnSpPr>
        <p:spPr>
          <a:xfrm>
            <a:off x="7377086" y="2763324"/>
            <a:ext cx="341100" cy="15270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8" name="Google Shape;678;p8"/>
          <p:cNvSpPr/>
          <p:nvPr/>
        </p:nvSpPr>
        <p:spPr>
          <a:xfrm>
            <a:off x="7727550" y="4678631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 infraestrutura  hospitalar com quartos com serviços de hospedagem hospitalar</a:t>
            </a:r>
            <a:endParaRPr/>
          </a:p>
        </p:txBody>
      </p:sp>
      <p:cxnSp>
        <p:nvCxnSpPr>
          <p:cNvPr id="679" name="Google Shape;679;p8"/>
          <p:cNvCxnSpPr>
            <a:stCxn id="668" idx="3"/>
            <a:endCxn id="678" idx="1"/>
          </p:cNvCxnSpPr>
          <p:nvPr/>
        </p:nvCxnSpPr>
        <p:spPr>
          <a:xfrm>
            <a:off x="7377086" y="2763324"/>
            <a:ext cx="350400" cy="21219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0" name="Google Shape;680;p8"/>
          <p:cNvSpPr/>
          <p:nvPr/>
        </p:nvSpPr>
        <p:spPr>
          <a:xfrm>
            <a:off x="4971061" y="6525390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Colaboração e Integração de Tecnologia</a:t>
            </a:r>
            <a:endParaRPr/>
          </a:p>
        </p:txBody>
      </p:sp>
      <p:cxnSp>
        <p:nvCxnSpPr>
          <p:cNvPr id="681" name="Google Shape;681;p8"/>
          <p:cNvCxnSpPr>
            <a:stCxn id="667" idx="3"/>
            <a:endCxn id="680" idx="1"/>
          </p:cNvCxnSpPr>
          <p:nvPr/>
        </p:nvCxnSpPr>
        <p:spPr>
          <a:xfrm>
            <a:off x="4821212" y="4364183"/>
            <a:ext cx="149700" cy="2509200"/>
          </a:xfrm>
          <a:prstGeom prst="bentConnector3">
            <a:avLst>
              <a:gd fmla="val 5005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2" name="Google Shape;682;p8"/>
          <p:cNvSpPr/>
          <p:nvPr/>
        </p:nvSpPr>
        <p:spPr>
          <a:xfrm>
            <a:off x="7731748" y="6208480"/>
            <a:ext cx="4361878" cy="461009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Desenvolver uma plataforma digital que ofereça informações sobre atrações, roteiros, eventos</a:t>
            </a:r>
            <a:endParaRPr/>
          </a:p>
        </p:txBody>
      </p:sp>
      <p:sp>
        <p:nvSpPr>
          <p:cNvPr id="683" name="Google Shape;683;p8"/>
          <p:cNvSpPr/>
          <p:nvPr/>
        </p:nvSpPr>
        <p:spPr>
          <a:xfrm>
            <a:off x="7731748" y="6714265"/>
            <a:ext cx="4361878" cy="631839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uma entidade permanente que reúna representantes do setor, promovendo a colaboração e ações conjuntas</a:t>
            </a:r>
            <a:endParaRPr/>
          </a:p>
        </p:txBody>
      </p:sp>
      <p:sp>
        <p:nvSpPr>
          <p:cNvPr id="684" name="Google Shape;684;p8"/>
          <p:cNvSpPr/>
          <p:nvPr/>
        </p:nvSpPr>
        <p:spPr>
          <a:xfrm>
            <a:off x="7731748" y="7402710"/>
            <a:ext cx="4361878" cy="562275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Integrar sistemas de reserva de hospedagem, transporte e eventos no aplicativo, proporcionando uma experiência integrada e conveniente</a:t>
            </a:r>
            <a:endParaRPr/>
          </a:p>
        </p:txBody>
      </p:sp>
      <p:cxnSp>
        <p:nvCxnSpPr>
          <p:cNvPr id="685" name="Google Shape;685;p8"/>
          <p:cNvCxnSpPr>
            <a:stCxn id="680" idx="3"/>
            <a:endCxn id="682" idx="1"/>
          </p:cNvCxnSpPr>
          <p:nvPr/>
        </p:nvCxnSpPr>
        <p:spPr>
          <a:xfrm flipH="1" rot="10800000">
            <a:off x="7276924" y="6438946"/>
            <a:ext cx="454800" cy="4344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6" name="Google Shape;686;p8"/>
          <p:cNvCxnSpPr>
            <a:stCxn id="680" idx="3"/>
            <a:endCxn id="683" idx="1"/>
          </p:cNvCxnSpPr>
          <p:nvPr/>
        </p:nvCxnSpPr>
        <p:spPr>
          <a:xfrm>
            <a:off x="7276924" y="6873346"/>
            <a:ext cx="454800" cy="1569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7" name="Google Shape;687;p8"/>
          <p:cNvCxnSpPr>
            <a:stCxn id="680" idx="3"/>
            <a:endCxn id="684" idx="1"/>
          </p:cNvCxnSpPr>
          <p:nvPr/>
        </p:nvCxnSpPr>
        <p:spPr>
          <a:xfrm>
            <a:off x="7276924" y="6873346"/>
            <a:ext cx="454800" cy="8106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8" name="Google Shape;688;p8"/>
          <p:cNvSpPr/>
          <p:nvPr/>
        </p:nvSpPr>
        <p:spPr>
          <a:xfrm>
            <a:off x="7718132" y="5119504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Elaboração e implementação de um Plano de sinalização turística da cidade</a:t>
            </a:r>
            <a:endParaRPr/>
          </a:p>
        </p:txBody>
      </p:sp>
      <p:cxnSp>
        <p:nvCxnSpPr>
          <p:cNvPr id="689" name="Google Shape;689;p8"/>
          <p:cNvCxnSpPr>
            <a:stCxn id="668" idx="3"/>
            <a:endCxn id="688" idx="1"/>
          </p:cNvCxnSpPr>
          <p:nvPr/>
        </p:nvCxnSpPr>
        <p:spPr>
          <a:xfrm>
            <a:off x="7377086" y="2763324"/>
            <a:ext cx="341100" cy="2562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0" name="Google Shape;690;p8"/>
          <p:cNvSpPr/>
          <p:nvPr/>
        </p:nvSpPr>
        <p:spPr>
          <a:xfrm>
            <a:off x="7727550" y="1912859"/>
            <a:ext cx="4361878" cy="399746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novos atrativos de turismo e lazer na cidade, como parques, eventos, feiras, centros culturais, entre outros</a:t>
            </a:r>
            <a:endParaRPr/>
          </a:p>
        </p:txBody>
      </p:sp>
      <p:cxnSp>
        <p:nvCxnSpPr>
          <p:cNvPr id="691" name="Google Shape;691;p8"/>
          <p:cNvCxnSpPr>
            <a:stCxn id="668" idx="3"/>
            <a:endCxn id="690" idx="1"/>
          </p:cNvCxnSpPr>
          <p:nvPr/>
        </p:nvCxnSpPr>
        <p:spPr>
          <a:xfrm flipH="1" rot="10800000">
            <a:off x="7377086" y="2112625"/>
            <a:ext cx="350400" cy="6507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2" name="Google Shape;692;p8"/>
          <p:cNvSpPr/>
          <p:nvPr/>
        </p:nvSpPr>
        <p:spPr>
          <a:xfrm>
            <a:off x="6502400" y="8075757"/>
            <a:ext cx="5604687" cy="810502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Novos visitantes anuais, % Novos empregos no setor, % novas empresas no setor, % vagas de ensino para o setor, % crescimento do PIB no setor, Tempo médio de permanência dos turistas</a:t>
            </a:r>
            <a:endParaRPr/>
          </a:p>
        </p:txBody>
      </p:sp>
      <p:sp>
        <p:nvSpPr>
          <p:cNvPr id="693" name="Google Shape;693;p8"/>
          <p:cNvSpPr/>
          <p:nvPr/>
        </p:nvSpPr>
        <p:spPr>
          <a:xfrm>
            <a:off x="813080" y="8078846"/>
            <a:ext cx="5328379" cy="807413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Turismo, Educação Meio Ambiente, Urbanismo e Mobilidade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Turismo, Indústria, Comércio e Qualificação Profissional; Educação.</a:t>
            </a:r>
            <a:endParaRPr/>
          </a:p>
        </p:txBody>
      </p:sp>
      <p:grpSp>
        <p:nvGrpSpPr>
          <p:cNvPr id="694" name="Google Shape;694;p8"/>
          <p:cNvGrpSpPr/>
          <p:nvPr/>
        </p:nvGrpSpPr>
        <p:grpSpPr>
          <a:xfrm>
            <a:off x="813080" y="1539996"/>
            <a:ext cx="8179573" cy="1954093"/>
            <a:chOff x="400050" y="1500219"/>
            <a:chExt cx="8179573" cy="1954092"/>
          </a:xfrm>
        </p:grpSpPr>
        <p:grpSp>
          <p:nvGrpSpPr>
            <p:cNvPr id="695" name="Google Shape;695;p8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696" name="Google Shape;696;p8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697" name="Google Shape;697;p8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698" name="Google Shape;698;p8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699" name="Google Shape;699;p8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8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8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8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8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04" name="Google Shape;704;p8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8" name="Google Shape;708;p8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709" name="Google Shape;709;p8"/>
          <p:cNvSpPr/>
          <p:nvPr/>
        </p:nvSpPr>
        <p:spPr>
          <a:xfrm>
            <a:off x="7727550" y="3022844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Aprimorar o Observatório de Turismo para obtenção de indicadores</a:t>
            </a:r>
            <a:endParaRPr/>
          </a:p>
        </p:txBody>
      </p:sp>
      <p:cxnSp>
        <p:nvCxnSpPr>
          <p:cNvPr id="710" name="Google Shape;710;p8"/>
          <p:cNvCxnSpPr>
            <a:stCxn id="668" idx="3"/>
            <a:endCxn id="709" idx="1"/>
          </p:cNvCxnSpPr>
          <p:nvPr/>
        </p:nvCxnSpPr>
        <p:spPr>
          <a:xfrm>
            <a:off x="7377086" y="2763325"/>
            <a:ext cx="350400" cy="4659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1" name="Google Shape;711;p8"/>
          <p:cNvSpPr/>
          <p:nvPr/>
        </p:nvSpPr>
        <p:spPr>
          <a:xfrm>
            <a:off x="7745209" y="5583939"/>
            <a:ext cx="4361878" cy="524393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campanhas de divulgação conjunta dos segmentos turísticos, promovendo o destino Ponta Grossa</a:t>
            </a:r>
            <a:endParaRPr/>
          </a:p>
        </p:txBody>
      </p:sp>
      <p:cxnSp>
        <p:nvCxnSpPr>
          <p:cNvPr id="712" name="Google Shape;712;p8"/>
          <p:cNvCxnSpPr>
            <a:stCxn id="668" idx="3"/>
            <a:endCxn id="711" idx="1"/>
          </p:cNvCxnSpPr>
          <p:nvPr/>
        </p:nvCxnSpPr>
        <p:spPr>
          <a:xfrm>
            <a:off x="7377086" y="2763325"/>
            <a:ext cx="368100" cy="30828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3" name="Google Shape;713;p8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 b="0" sz="101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"/>
          <p:cNvSpPr txBox="1"/>
          <p:nvPr>
            <p:ph idx="3" type="body"/>
          </p:nvPr>
        </p:nvSpPr>
        <p:spPr>
          <a:xfrm>
            <a:off x="555685" y="295861"/>
            <a:ext cx="11672866" cy="3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pt-BR" sz="3000"/>
              <a:t>PONTA GROSSA </a:t>
            </a:r>
            <a:r>
              <a:rPr lang="pt-BR" sz="3000">
                <a:solidFill>
                  <a:srgbClr val="00964F"/>
                </a:solidFill>
              </a:rPr>
              <a:t>2043</a:t>
            </a:r>
            <a:endParaRPr/>
          </a:p>
        </p:txBody>
      </p:sp>
      <p:sp>
        <p:nvSpPr>
          <p:cNvPr id="719" name="Google Shape;719;p9"/>
          <p:cNvSpPr txBox="1"/>
          <p:nvPr>
            <p:ph idx="1" type="body"/>
          </p:nvPr>
        </p:nvSpPr>
        <p:spPr>
          <a:xfrm>
            <a:off x="564367" y="809515"/>
            <a:ext cx="11672866" cy="23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pt-BR"/>
              <a:t>TURISMO</a:t>
            </a:r>
            <a:endParaRPr/>
          </a:p>
        </p:txBody>
      </p:sp>
      <p:sp>
        <p:nvSpPr>
          <p:cNvPr id="720" name="Google Shape;720;p9"/>
          <p:cNvSpPr txBox="1"/>
          <p:nvPr/>
        </p:nvSpPr>
        <p:spPr>
          <a:xfrm>
            <a:off x="2297177" y="1079045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/>
          </a:p>
        </p:txBody>
      </p:sp>
      <p:sp>
        <p:nvSpPr>
          <p:cNvPr id="721" name="Google Shape;721;p9"/>
          <p:cNvSpPr txBox="1"/>
          <p:nvPr/>
        </p:nvSpPr>
        <p:spPr>
          <a:xfrm>
            <a:off x="4922230" y="1049704"/>
            <a:ext cx="1941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AÇÃO</a:t>
            </a:r>
            <a:endParaRPr/>
          </a:p>
        </p:txBody>
      </p:sp>
      <p:sp>
        <p:nvSpPr>
          <p:cNvPr id="722" name="Google Shape;722;p9"/>
          <p:cNvSpPr txBox="1"/>
          <p:nvPr/>
        </p:nvSpPr>
        <p:spPr>
          <a:xfrm>
            <a:off x="8014003" y="1039844"/>
            <a:ext cx="2808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SUGERIDAS</a:t>
            </a:r>
            <a:endParaRPr/>
          </a:p>
        </p:txBody>
      </p:sp>
      <p:sp>
        <p:nvSpPr>
          <p:cNvPr id="723" name="Google Shape;723;p9"/>
          <p:cNvSpPr txBox="1"/>
          <p:nvPr/>
        </p:nvSpPr>
        <p:spPr>
          <a:xfrm>
            <a:off x="121693" y="1106350"/>
            <a:ext cx="2332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VISÃO</a:t>
            </a: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602936" y="3735600"/>
            <a:ext cx="1806004" cy="1066777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pt-BR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Consolidar-se como uma atração turística diversificada de renome nacional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5" name="Google Shape;725;p9"/>
          <p:cNvCxnSpPr>
            <a:stCxn id="724" idx="3"/>
            <a:endCxn id="726" idx="1"/>
          </p:cNvCxnSpPr>
          <p:nvPr/>
        </p:nvCxnSpPr>
        <p:spPr>
          <a:xfrm flipH="1" rot="10800000">
            <a:off x="2408940" y="4256389"/>
            <a:ext cx="262800" cy="1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6" name="Google Shape;726;p9"/>
          <p:cNvSpPr/>
          <p:nvPr/>
        </p:nvSpPr>
        <p:spPr>
          <a:xfrm>
            <a:off x="2671701" y="3845128"/>
            <a:ext cx="1806004" cy="822322"/>
          </a:xfrm>
          <a:prstGeom prst="roundRect">
            <a:avLst>
              <a:gd fmla="val 13334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8425" lIns="48425" spcFirstLastPara="1" rIns="48425" wrap="square" tIns="4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centralizada e colaborativa dos setores turísticos </a:t>
            </a:r>
            <a:endParaRPr/>
          </a:p>
        </p:txBody>
      </p:sp>
      <p:sp>
        <p:nvSpPr>
          <p:cNvPr id="727" name="Google Shape;727;p9"/>
          <p:cNvSpPr/>
          <p:nvPr/>
        </p:nvSpPr>
        <p:spPr>
          <a:xfrm>
            <a:off x="7246090" y="2106103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8FAA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Aprimoramento de programas de formação técnica e cursos específicos</a:t>
            </a:r>
            <a:endParaRPr/>
          </a:p>
        </p:txBody>
      </p:sp>
      <p:sp>
        <p:nvSpPr>
          <p:cNvPr id="728" name="Google Shape;728;p9"/>
          <p:cNvSpPr/>
          <p:nvPr/>
        </p:nvSpPr>
        <p:spPr>
          <a:xfrm>
            <a:off x="7246090" y="2554983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Explorar a possibilidade de criar um Hotel escola em parceria com instituições de ensino</a:t>
            </a:r>
            <a:endParaRPr/>
          </a:p>
        </p:txBody>
      </p:sp>
      <p:sp>
        <p:nvSpPr>
          <p:cNvPr id="729" name="Google Shape;729;p9"/>
          <p:cNvSpPr/>
          <p:nvPr/>
        </p:nvSpPr>
        <p:spPr>
          <a:xfrm>
            <a:off x="4704498" y="2505784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FE6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Capacitação da Mão de Obra e Infraestrutura</a:t>
            </a:r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7246090" y="2993130"/>
            <a:ext cx="4361878" cy="45942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Investir na melhoria de calçadas, acessibilidade e sinalização turística em áreas urbanas e pontos turísticos </a:t>
            </a:r>
            <a:endParaRPr/>
          </a:p>
        </p:txBody>
      </p:sp>
      <p:cxnSp>
        <p:nvCxnSpPr>
          <p:cNvPr id="731" name="Google Shape;731;p9"/>
          <p:cNvCxnSpPr>
            <a:stCxn id="726" idx="3"/>
            <a:endCxn id="729" idx="1"/>
          </p:cNvCxnSpPr>
          <p:nvPr/>
        </p:nvCxnSpPr>
        <p:spPr>
          <a:xfrm flipH="1" rot="10800000">
            <a:off x="4477705" y="2853789"/>
            <a:ext cx="226800" cy="14025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2" name="Google Shape;732;p9"/>
          <p:cNvCxnSpPr>
            <a:stCxn id="729" idx="3"/>
            <a:endCxn id="727" idx="1"/>
          </p:cNvCxnSpPr>
          <p:nvPr/>
        </p:nvCxnSpPr>
        <p:spPr>
          <a:xfrm flipH="1" rot="10800000">
            <a:off x="7010361" y="2312540"/>
            <a:ext cx="235800" cy="5412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3" name="Google Shape;733;p9"/>
          <p:cNvCxnSpPr>
            <a:stCxn id="729" idx="3"/>
            <a:endCxn id="728" idx="1"/>
          </p:cNvCxnSpPr>
          <p:nvPr/>
        </p:nvCxnSpPr>
        <p:spPr>
          <a:xfrm flipH="1" rot="10800000">
            <a:off x="7010361" y="2761340"/>
            <a:ext cx="235800" cy="924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4" name="Google Shape;734;p9"/>
          <p:cNvCxnSpPr>
            <a:stCxn id="729" idx="3"/>
            <a:endCxn id="730" idx="1"/>
          </p:cNvCxnSpPr>
          <p:nvPr/>
        </p:nvCxnSpPr>
        <p:spPr>
          <a:xfrm>
            <a:off x="7010361" y="2853740"/>
            <a:ext cx="235800" cy="3690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5" name="Google Shape;735;p9"/>
          <p:cNvSpPr/>
          <p:nvPr/>
        </p:nvSpPr>
        <p:spPr>
          <a:xfrm>
            <a:off x="4686172" y="4982281"/>
            <a:ext cx="2305863" cy="695911"/>
          </a:xfrm>
          <a:prstGeom prst="roundRect">
            <a:avLst>
              <a:gd fmla="val 13334" name="adj"/>
            </a:avLst>
          </a:prstGeom>
          <a:solidFill>
            <a:srgbClr val="F8CBA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centralizada e permanente do desenvolvimento do setor</a:t>
            </a:r>
            <a:endParaRPr/>
          </a:p>
        </p:txBody>
      </p:sp>
      <p:sp>
        <p:nvSpPr>
          <p:cNvPr id="736" name="Google Shape;736;p9"/>
          <p:cNvSpPr/>
          <p:nvPr/>
        </p:nvSpPr>
        <p:spPr>
          <a:xfrm>
            <a:off x="7237156" y="4713522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da gestão centralizada do setor de maneira permanente</a:t>
            </a:r>
            <a:endParaRPr/>
          </a:p>
        </p:txBody>
      </p:sp>
      <p:sp>
        <p:nvSpPr>
          <p:cNvPr id="737" name="Google Shape;737;p9"/>
          <p:cNvSpPr/>
          <p:nvPr/>
        </p:nvSpPr>
        <p:spPr>
          <a:xfrm>
            <a:off x="7237156" y="5178387"/>
            <a:ext cx="4361878" cy="412987"/>
          </a:xfrm>
          <a:prstGeom prst="roundRect">
            <a:avLst>
              <a:gd fmla="val 13334" name="adj"/>
            </a:avLst>
          </a:prstGeom>
          <a:solidFill>
            <a:srgbClr val="FFCC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indicadores de monitoramento contínuo de performance do setor</a:t>
            </a:r>
            <a:endParaRPr/>
          </a:p>
        </p:txBody>
      </p:sp>
      <p:sp>
        <p:nvSpPr>
          <p:cNvPr id="738" name="Google Shape;738;p9"/>
          <p:cNvSpPr/>
          <p:nvPr/>
        </p:nvSpPr>
        <p:spPr>
          <a:xfrm>
            <a:off x="7237156" y="5626128"/>
            <a:ext cx="4361878" cy="484994"/>
          </a:xfrm>
          <a:prstGeom prst="roundRect">
            <a:avLst>
              <a:gd fmla="val 13334" name="adj"/>
            </a:avLst>
          </a:prstGeom>
          <a:solidFill>
            <a:srgbClr val="33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contínuo do setor atrelado ao planejamento urbano da cidade</a:t>
            </a:r>
            <a:endParaRPr/>
          </a:p>
        </p:txBody>
      </p:sp>
      <p:cxnSp>
        <p:nvCxnSpPr>
          <p:cNvPr id="739" name="Google Shape;739;p9"/>
          <p:cNvCxnSpPr>
            <a:stCxn id="735" idx="3"/>
            <a:endCxn id="736" idx="1"/>
          </p:cNvCxnSpPr>
          <p:nvPr/>
        </p:nvCxnSpPr>
        <p:spPr>
          <a:xfrm flipH="1" rot="10800000">
            <a:off x="6992035" y="4920137"/>
            <a:ext cx="245100" cy="4101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0" name="Google Shape;740;p9"/>
          <p:cNvCxnSpPr>
            <a:stCxn id="735" idx="3"/>
            <a:endCxn id="737" idx="1"/>
          </p:cNvCxnSpPr>
          <p:nvPr/>
        </p:nvCxnSpPr>
        <p:spPr>
          <a:xfrm>
            <a:off x="6992035" y="5330237"/>
            <a:ext cx="245100" cy="546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1" name="Google Shape;741;p9"/>
          <p:cNvCxnSpPr>
            <a:stCxn id="735" idx="3"/>
            <a:endCxn id="738" idx="1"/>
          </p:cNvCxnSpPr>
          <p:nvPr/>
        </p:nvCxnSpPr>
        <p:spPr>
          <a:xfrm>
            <a:off x="6992035" y="5330237"/>
            <a:ext cx="245100" cy="5385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2" name="Google Shape;742;p9"/>
          <p:cNvCxnSpPr>
            <a:stCxn id="726" idx="3"/>
            <a:endCxn id="735" idx="1"/>
          </p:cNvCxnSpPr>
          <p:nvPr/>
        </p:nvCxnSpPr>
        <p:spPr>
          <a:xfrm>
            <a:off x="4477705" y="4256289"/>
            <a:ext cx="208500" cy="10740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72767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3" name="Google Shape;743;p9"/>
          <p:cNvSpPr/>
          <p:nvPr/>
        </p:nvSpPr>
        <p:spPr>
          <a:xfrm>
            <a:off x="5985665" y="7086463"/>
            <a:ext cx="5604687" cy="1036013"/>
          </a:xfrm>
          <a:prstGeom prst="roundRect">
            <a:avLst>
              <a:gd fmla="val 16667" name="adj"/>
            </a:avLst>
          </a:prstGeom>
          <a:solidFill>
            <a:srgbClr val="DAA8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Novos visitantes anuais, % Novos empregos no setor, % novas empresas no setor, % vagas de ensino para o setor, % crescimento do PIB no setor , Tempo médio de permanência dos turistas.</a:t>
            </a:r>
            <a:endParaRPr/>
          </a:p>
        </p:txBody>
      </p:sp>
      <p:sp>
        <p:nvSpPr>
          <p:cNvPr id="744" name="Google Shape;744;p9"/>
          <p:cNvSpPr/>
          <p:nvPr/>
        </p:nvSpPr>
        <p:spPr>
          <a:xfrm>
            <a:off x="555685" y="7093173"/>
            <a:ext cx="5328379" cy="1045379"/>
          </a:xfrm>
          <a:prstGeom prst="roundRect">
            <a:avLst>
              <a:gd fmla="val 16667" name="adj"/>
            </a:avLst>
          </a:prstGeom>
          <a:solidFill>
            <a:srgbClr val="F7C3E8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Câmara Técnicas: Turismo, Educação Meio Ambiente, Urbanismo e Mobilidade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Municipais: Turismo, Indústria, Comércio e Qualificação Profissional; Educação.</a:t>
            </a:r>
            <a:endParaRPr/>
          </a:p>
        </p:txBody>
      </p:sp>
      <p:grpSp>
        <p:nvGrpSpPr>
          <p:cNvPr id="745" name="Google Shape;745;p9"/>
          <p:cNvGrpSpPr/>
          <p:nvPr/>
        </p:nvGrpSpPr>
        <p:grpSpPr>
          <a:xfrm>
            <a:off x="617117" y="1640203"/>
            <a:ext cx="8179573" cy="1954093"/>
            <a:chOff x="400050" y="1500219"/>
            <a:chExt cx="8179573" cy="1954092"/>
          </a:xfrm>
        </p:grpSpPr>
        <p:grpSp>
          <p:nvGrpSpPr>
            <p:cNvPr id="746" name="Google Shape;746;p9"/>
            <p:cNvGrpSpPr/>
            <p:nvPr/>
          </p:nvGrpSpPr>
          <p:grpSpPr>
            <a:xfrm>
              <a:off x="400050" y="1500219"/>
              <a:ext cx="3327216" cy="1954092"/>
              <a:chOff x="400050" y="1500219"/>
              <a:chExt cx="3327216" cy="1954092"/>
            </a:xfrm>
          </p:grpSpPr>
          <p:grpSp>
            <p:nvGrpSpPr>
              <p:cNvPr id="747" name="Google Shape;747;p9"/>
              <p:cNvGrpSpPr/>
              <p:nvPr/>
            </p:nvGrpSpPr>
            <p:grpSpPr>
              <a:xfrm>
                <a:off x="400050" y="1500219"/>
                <a:ext cx="3327216" cy="1954092"/>
                <a:chOff x="28090" y="7077845"/>
                <a:chExt cx="3925919" cy="2252156"/>
              </a:xfrm>
            </p:grpSpPr>
            <p:sp>
              <p:nvSpPr>
                <p:cNvPr id="748" name="Google Shape;748;p9"/>
                <p:cNvSpPr/>
                <p:nvPr/>
              </p:nvSpPr>
              <p:spPr>
                <a:xfrm>
                  <a:off x="28090" y="7077845"/>
                  <a:ext cx="3925919" cy="2252156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254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LEGENDA</a:t>
                  </a:r>
                  <a:endParaRPr/>
                </a:p>
              </p:txBody>
            </p:sp>
            <p:sp>
              <p:nvSpPr>
                <p:cNvPr id="749" name="Google Shape;749;p9"/>
                <p:cNvSpPr txBox="1"/>
                <p:nvPr/>
              </p:nvSpPr>
              <p:spPr>
                <a:xfrm>
                  <a:off x="428056" y="7399789"/>
                  <a:ext cx="1298367" cy="19302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Curto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Médio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Longo prazo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Atores</a:t>
                  </a:r>
                  <a:endParaRPr/>
                </a:p>
                <a:p>
                  <a:pPr indent="0" lvl="0" marL="0" marR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Indicadores</a:t>
                  </a:r>
                  <a:endParaRPr/>
                </a:p>
              </p:txBody>
            </p:sp>
            <p:sp>
              <p:nvSpPr>
                <p:cNvPr id="750" name="Google Shape;750;p9"/>
                <p:cNvSpPr/>
                <p:nvPr/>
              </p:nvSpPr>
              <p:spPr>
                <a:xfrm>
                  <a:off x="244097" y="7590896"/>
                  <a:ext cx="180000" cy="180000"/>
                </a:xfrm>
                <a:prstGeom prst="ellipse">
                  <a:avLst/>
                </a:prstGeom>
                <a:solidFill>
                  <a:srgbClr val="C5E0B4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C5E0B4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9"/>
                <p:cNvSpPr/>
                <p:nvPr/>
              </p:nvSpPr>
              <p:spPr>
                <a:xfrm>
                  <a:off x="244097" y="7949370"/>
                  <a:ext cx="180000" cy="180000"/>
                </a:xfrm>
                <a:prstGeom prst="ellipse">
                  <a:avLst/>
                </a:prstGeom>
                <a:solidFill>
                  <a:srgbClr val="FFE699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9"/>
                <p:cNvSpPr/>
                <p:nvPr/>
              </p:nvSpPr>
              <p:spPr>
                <a:xfrm>
                  <a:off x="244097" y="8307843"/>
                  <a:ext cx="180000" cy="180000"/>
                </a:xfrm>
                <a:prstGeom prst="ellipse">
                  <a:avLst/>
                </a:prstGeom>
                <a:solidFill>
                  <a:srgbClr val="F8CBAD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9"/>
                <p:cNvSpPr/>
                <p:nvPr/>
              </p:nvSpPr>
              <p:spPr>
                <a:xfrm>
                  <a:off x="244097" y="8666317"/>
                  <a:ext cx="180000" cy="180000"/>
                </a:xfrm>
                <a:prstGeom prst="ellipse">
                  <a:avLst/>
                </a:prstGeom>
                <a:solidFill>
                  <a:srgbClr val="F7C3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9"/>
                <p:cNvSpPr/>
                <p:nvPr/>
              </p:nvSpPr>
              <p:spPr>
                <a:xfrm>
                  <a:off x="244097" y="9024791"/>
                  <a:ext cx="180000" cy="180000"/>
                </a:xfrm>
                <a:prstGeom prst="ellipse">
                  <a:avLst/>
                </a:prstGeom>
                <a:solidFill>
                  <a:srgbClr val="DAA8E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5" name="Google Shape;755;p9"/>
              <p:cNvSpPr/>
              <p:nvPr/>
            </p:nvSpPr>
            <p:spPr>
              <a:xfrm>
                <a:off x="2022553" y="1915177"/>
                <a:ext cx="156270" cy="156178"/>
              </a:xfrm>
              <a:prstGeom prst="ellipse">
                <a:avLst/>
              </a:prstGeom>
              <a:solidFill>
                <a:srgbClr val="8FAAD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5E0B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9"/>
              <p:cNvSpPr/>
              <p:nvPr/>
            </p:nvSpPr>
            <p:spPr>
              <a:xfrm>
                <a:off x="2022553" y="2229514"/>
                <a:ext cx="156270" cy="15617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99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9"/>
              <p:cNvSpPr/>
              <p:nvPr/>
            </p:nvSpPr>
            <p:spPr>
              <a:xfrm>
                <a:off x="2022553" y="2543851"/>
                <a:ext cx="156270" cy="156178"/>
              </a:xfrm>
              <a:prstGeom prst="ellipse">
                <a:avLst/>
              </a:prstGeom>
              <a:solidFill>
                <a:srgbClr val="33CCCC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9"/>
              <p:cNvSpPr/>
              <p:nvPr/>
            </p:nvSpPr>
            <p:spPr>
              <a:xfrm>
                <a:off x="2022553" y="2858187"/>
                <a:ext cx="156270" cy="156178"/>
              </a:xfrm>
              <a:prstGeom prst="ellipse">
                <a:avLst/>
              </a:prstGeom>
              <a:solidFill>
                <a:srgbClr val="FF9999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9" name="Google Shape;759;p9"/>
            <p:cNvSpPr/>
            <p:nvPr/>
          </p:nvSpPr>
          <p:spPr>
            <a:xfrm>
              <a:off x="2178823" y="1751593"/>
              <a:ext cx="6400800" cy="1351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Prioritários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Resolução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Grandes Projetos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Menos Prioritários</a:t>
              </a:r>
              <a:endParaRPr/>
            </a:p>
          </p:txBody>
        </p:sp>
      </p:grpSp>
      <p:sp>
        <p:nvSpPr>
          <p:cNvPr id="760" name="Google Shape;760;p9"/>
          <p:cNvSpPr txBox="1"/>
          <p:nvPr/>
        </p:nvSpPr>
        <p:spPr>
          <a:xfrm>
            <a:off x="394972" y="9064340"/>
            <a:ext cx="10872000" cy="228465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-468261" lvl="0" marL="46826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6"/>
              <a:buFont typeface="Arial"/>
              <a:buNone/>
            </a:pPr>
            <a:r>
              <a:rPr b="0" lang="pt-BR" sz="1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Urban Systems, 2023.</a:t>
            </a:r>
            <a:endParaRPr b="0" sz="101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URBAN FLASH">
  <a:themeElements>
    <a:clrScheme name="URBAN_20">
      <a:dk1>
        <a:srgbClr val="000000"/>
      </a:dk1>
      <a:lt1>
        <a:srgbClr val="FFFFFF"/>
      </a:lt1>
      <a:dk2>
        <a:srgbClr val="001A48"/>
      </a:dk2>
      <a:lt2>
        <a:srgbClr val="275896"/>
      </a:lt2>
      <a:accent1>
        <a:srgbClr val="76797B"/>
      </a:accent1>
      <a:accent2>
        <a:srgbClr val="A6A5AA"/>
      </a:accent2>
      <a:accent3>
        <a:srgbClr val="0E9DA3"/>
      </a:accent3>
      <a:accent4>
        <a:srgbClr val="9D1774"/>
      </a:accent4>
      <a:accent5>
        <a:srgbClr val="D97D1A"/>
      </a:accent5>
      <a:accent6>
        <a:srgbClr val="DB191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 FLASH">
  <a:themeElements>
    <a:clrScheme name="URBAN_20">
      <a:dk1>
        <a:srgbClr val="000000"/>
      </a:dk1>
      <a:lt1>
        <a:srgbClr val="FFFFFF"/>
      </a:lt1>
      <a:dk2>
        <a:srgbClr val="001A48"/>
      </a:dk2>
      <a:lt2>
        <a:srgbClr val="275896"/>
      </a:lt2>
      <a:accent1>
        <a:srgbClr val="76797B"/>
      </a:accent1>
      <a:accent2>
        <a:srgbClr val="A6A5AA"/>
      </a:accent2>
      <a:accent3>
        <a:srgbClr val="0E9DA3"/>
      </a:accent3>
      <a:accent4>
        <a:srgbClr val="9D1774"/>
      </a:accent4>
      <a:accent5>
        <a:srgbClr val="D97D1A"/>
      </a:accent5>
      <a:accent6>
        <a:srgbClr val="DB191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URBAN FLASH">
  <a:themeElements>
    <a:clrScheme name="URBAN_20">
      <a:dk1>
        <a:srgbClr val="000000"/>
      </a:dk1>
      <a:lt1>
        <a:srgbClr val="FFFFFF"/>
      </a:lt1>
      <a:dk2>
        <a:srgbClr val="001A48"/>
      </a:dk2>
      <a:lt2>
        <a:srgbClr val="275896"/>
      </a:lt2>
      <a:accent1>
        <a:srgbClr val="76797B"/>
      </a:accent1>
      <a:accent2>
        <a:srgbClr val="A6A5AA"/>
      </a:accent2>
      <a:accent3>
        <a:srgbClr val="0E9DA3"/>
      </a:accent3>
      <a:accent4>
        <a:srgbClr val="9D1774"/>
      </a:accent4>
      <a:accent5>
        <a:srgbClr val="D97D1A"/>
      </a:accent5>
      <a:accent6>
        <a:srgbClr val="DB191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URBAN FLASH">
  <a:themeElements>
    <a:clrScheme name="URBAN_20">
      <a:dk1>
        <a:srgbClr val="000000"/>
      </a:dk1>
      <a:lt1>
        <a:srgbClr val="FFFFFF"/>
      </a:lt1>
      <a:dk2>
        <a:srgbClr val="001A48"/>
      </a:dk2>
      <a:lt2>
        <a:srgbClr val="275896"/>
      </a:lt2>
      <a:accent1>
        <a:srgbClr val="76797B"/>
      </a:accent1>
      <a:accent2>
        <a:srgbClr val="A6A5AA"/>
      </a:accent2>
      <a:accent3>
        <a:srgbClr val="0E9DA3"/>
      </a:accent3>
      <a:accent4>
        <a:srgbClr val="9D1774"/>
      </a:accent4>
      <a:accent5>
        <a:srgbClr val="D97D1A"/>
      </a:accent5>
      <a:accent6>
        <a:srgbClr val="DB191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2003-07-17T20:30:25Z</dcterms:created>
  <dc:creator>Paulo</dc:creator>
</cp:coreProperties>
</file>